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7" r:id="rId2"/>
    <p:sldId id="258" r:id="rId3"/>
    <p:sldId id="259" r:id="rId4"/>
    <p:sldId id="261" r:id="rId5"/>
    <p:sldId id="274" r:id="rId6"/>
    <p:sldId id="275" r:id="rId7"/>
    <p:sldId id="276" r:id="rId8"/>
    <p:sldId id="277" r:id="rId9"/>
    <p:sldId id="278" r:id="rId10"/>
    <p:sldId id="279" r:id="rId11"/>
    <p:sldId id="280" r:id="rId12"/>
    <p:sldId id="281" r:id="rId13"/>
    <p:sldId id="282" r:id="rId14"/>
    <p:sldId id="283" r:id="rId15"/>
    <p:sldId id="284" r:id="rId16"/>
    <p:sldId id="285" r:id="rId17"/>
    <p:sldId id="286" r:id="rId18"/>
    <p:sldId id="287" r:id="rId19"/>
    <p:sldId id="288" r:id="rId20"/>
    <p:sldId id="289" r:id="rId21"/>
    <p:sldId id="290" r:id="rId22"/>
    <p:sldId id="291" r:id="rId23"/>
    <p:sldId id="292" r:id="rId24"/>
    <p:sldId id="294" r:id="rId25"/>
    <p:sldId id="295" r:id="rId26"/>
    <p:sldId id="31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0" d="100"/>
          <a:sy n="30" d="100"/>
        </p:scale>
        <p:origin x="36" y="10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DB8256-40D9-4C3A-A43F-21CCB13D7609}" type="datetimeFigureOut">
              <a:rPr lang="zh-CN" altLang="en-US" smtClean="0"/>
              <a:t>2025/6/24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EAE0F9-9668-4812-97AD-B347430AE3E5}" type="slidenum">
              <a:rPr lang="zh-CN" altLang="en-US" smtClean="0"/>
              <a:t>‹#›</a:t>
            </a:fld>
            <a:endParaRPr lang="zh-CN" altLang="en-US"/>
          </a:p>
        </p:txBody>
      </p:sp>
    </p:spTree>
    <p:extLst>
      <p:ext uri="{BB962C8B-B14F-4D97-AF65-F5344CB8AC3E}">
        <p14:creationId xmlns:p14="http://schemas.microsoft.com/office/powerpoint/2010/main" val="1078097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102247-7276-4BAF-A060-9F786B8638FC}" type="slidenum">
              <a:rPr lang="zh-CN" altLang="en-US" smtClean="0"/>
              <a:t>1</a:t>
            </a:fld>
            <a:endParaRPr lang="zh-CN" altLang="en-US"/>
          </a:p>
        </p:txBody>
      </p:sp>
    </p:spTree>
    <p:extLst>
      <p:ext uri="{BB962C8B-B14F-4D97-AF65-F5344CB8AC3E}">
        <p14:creationId xmlns:p14="http://schemas.microsoft.com/office/powerpoint/2010/main" val="677892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6CD2DE-7153-8084-24CF-C64A7935BF9D}"/>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2B36BB3-19B8-C9DE-0E0A-3ECD47C820D5}"/>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9A712AD5-7A99-C254-8396-2E236165E692}"/>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A1CD8660-9CBF-FB09-0DDD-89F39BF58BC7}"/>
              </a:ext>
            </a:extLst>
          </p:cNvPr>
          <p:cNvSpPr>
            <a:spLocks noGrp="1"/>
          </p:cNvSpPr>
          <p:nvPr>
            <p:ph type="sldNum" sz="quarter" idx="5"/>
          </p:nvPr>
        </p:nvSpPr>
        <p:spPr/>
        <p:txBody>
          <a:bodyPr/>
          <a:lstStyle/>
          <a:p>
            <a:fld id="{7D86BE12-D0B6-41B0-9125-DF28F4B873C1}" type="slidenum">
              <a:rPr lang="zh-CN" altLang="en-US" smtClean="0"/>
              <a:t>26</a:t>
            </a:fld>
            <a:endParaRPr lang="zh-CN" altLang="en-US"/>
          </a:p>
        </p:txBody>
      </p:sp>
    </p:spTree>
    <p:extLst>
      <p:ext uri="{BB962C8B-B14F-4D97-AF65-F5344CB8AC3E}">
        <p14:creationId xmlns:p14="http://schemas.microsoft.com/office/powerpoint/2010/main" val="361009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173BF095-2EAD-431D-B26C-88042C91D1A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43F6549-17D2-482E-AB84-A333B3E4BFC3}" type="slidenum">
              <a:rPr lang="zh-CN" altLang="en-US" smtClean="0"/>
              <a:t>‹#›</a:t>
            </a:fld>
            <a:endParaRPr lang="zh-CN" altLang="en-US"/>
          </a:p>
        </p:txBody>
      </p:sp>
    </p:spTree>
    <p:extLst>
      <p:ext uri="{BB962C8B-B14F-4D97-AF65-F5344CB8AC3E}">
        <p14:creationId xmlns:p14="http://schemas.microsoft.com/office/powerpoint/2010/main" val="3000477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173BF095-2EAD-431D-B26C-88042C91D1A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43F6549-17D2-482E-AB84-A333B3E4BFC3}" type="slidenum">
              <a:rPr lang="zh-CN" altLang="en-US" smtClean="0"/>
              <a:t>‹#›</a:t>
            </a:fld>
            <a:endParaRPr lang="zh-CN" altLang="en-US"/>
          </a:p>
        </p:txBody>
      </p:sp>
    </p:spTree>
    <p:extLst>
      <p:ext uri="{BB962C8B-B14F-4D97-AF65-F5344CB8AC3E}">
        <p14:creationId xmlns:p14="http://schemas.microsoft.com/office/powerpoint/2010/main" val="332671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173BF095-2EAD-431D-B26C-88042C91D1A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43F6549-17D2-482E-AB84-A333B3E4BFC3}" type="slidenum">
              <a:rPr lang="zh-CN" altLang="en-US" smtClean="0"/>
              <a:t>‹#›</a:t>
            </a:fld>
            <a:endParaRPr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0257672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173BF095-2EAD-431D-B26C-88042C91D1A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43F6549-17D2-482E-AB84-A333B3E4BFC3}" type="slidenum">
              <a:rPr lang="zh-CN" altLang="en-US" smtClean="0"/>
              <a:t>‹#›</a:t>
            </a:fld>
            <a:endParaRPr lang="zh-CN" altLang="en-US"/>
          </a:p>
        </p:txBody>
      </p:sp>
    </p:spTree>
    <p:extLst>
      <p:ext uri="{BB962C8B-B14F-4D97-AF65-F5344CB8AC3E}">
        <p14:creationId xmlns:p14="http://schemas.microsoft.com/office/powerpoint/2010/main" val="14465897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173BF095-2EAD-431D-B26C-88042C91D1A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43F6549-17D2-482E-AB84-A333B3E4BFC3}" type="slidenum">
              <a:rPr lang="zh-CN" altLang="en-US" smtClean="0"/>
              <a:t>‹#›</a:t>
            </a:fld>
            <a:endParaRPr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587383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173BF095-2EAD-431D-B26C-88042C91D1A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43F6549-17D2-482E-AB84-A333B3E4BFC3}" type="slidenum">
              <a:rPr lang="zh-CN" altLang="en-US" smtClean="0"/>
              <a:t>‹#›</a:t>
            </a:fld>
            <a:endParaRPr lang="zh-CN" altLang="en-US"/>
          </a:p>
        </p:txBody>
      </p:sp>
    </p:spTree>
    <p:extLst>
      <p:ext uri="{BB962C8B-B14F-4D97-AF65-F5344CB8AC3E}">
        <p14:creationId xmlns:p14="http://schemas.microsoft.com/office/powerpoint/2010/main" val="4880220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173BF095-2EAD-431D-B26C-88042C91D1A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43F6549-17D2-482E-AB84-A333B3E4BFC3}" type="slidenum">
              <a:rPr lang="zh-CN" altLang="en-US" smtClean="0"/>
              <a:t>‹#›</a:t>
            </a:fld>
            <a:endParaRPr lang="zh-CN" altLang="en-US"/>
          </a:p>
        </p:txBody>
      </p:sp>
    </p:spTree>
    <p:extLst>
      <p:ext uri="{BB962C8B-B14F-4D97-AF65-F5344CB8AC3E}">
        <p14:creationId xmlns:p14="http://schemas.microsoft.com/office/powerpoint/2010/main" val="35712031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173BF095-2EAD-431D-B26C-88042C91D1A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43F6549-17D2-482E-AB84-A333B3E4BFC3}" type="slidenum">
              <a:rPr lang="zh-CN" altLang="en-US" smtClean="0"/>
              <a:t>‹#›</a:t>
            </a:fld>
            <a:endParaRPr lang="zh-CN" altLang="en-US"/>
          </a:p>
        </p:txBody>
      </p:sp>
    </p:spTree>
    <p:extLst>
      <p:ext uri="{BB962C8B-B14F-4D97-AF65-F5344CB8AC3E}">
        <p14:creationId xmlns:p14="http://schemas.microsoft.com/office/powerpoint/2010/main" val="2458797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173BF095-2EAD-431D-B26C-88042C91D1A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43F6549-17D2-482E-AB84-A333B3E4BFC3}" type="slidenum">
              <a:rPr lang="zh-CN" altLang="en-US" smtClean="0"/>
              <a:t>‹#›</a:t>
            </a:fld>
            <a:endParaRPr lang="zh-CN" altLang="en-US"/>
          </a:p>
        </p:txBody>
      </p:sp>
    </p:spTree>
    <p:extLst>
      <p:ext uri="{BB962C8B-B14F-4D97-AF65-F5344CB8AC3E}">
        <p14:creationId xmlns:p14="http://schemas.microsoft.com/office/powerpoint/2010/main" val="1826540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173BF095-2EAD-431D-B26C-88042C91D1A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43F6549-17D2-482E-AB84-A333B3E4BFC3}" type="slidenum">
              <a:rPr lang="zh-CN" altLang="en-US" smtClean="0"/>
              <a:t>‹#›</a:t>
            </a:fld>
            <a:endParaRPr lang="zh-CN" altLang="en-US"/>
          </a:p>
        </p:txBody>
      </p:sp>
    </p:spTree>
    <p:extLst>
      <p:ext uri="{BB962C8B-B14F-4D97-AF65-F5344CB8AC3E}">
        <p14:creationId xmlns:p14="http://schemas.microsoft.com/office/powerpoint/2010/main" val="3820174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173BF095-2EAD-431D-B26C-88042C91D1A7}" type="datetimeFigureOut">
              <a:rPr lang="zh-CN" altLang="en-US" smtClean="0"/>
              <a:t>2025/6/24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43F6549-17D2-482E-AB84-A333B3E4BFC3}" type="slidenum">
              <a:rPr lang="zh-CN" altLang="en-US" smtClean="0"/>
              <a:t>‹#›</a:t>
            </a:fld>
            <a:endParaRPr lang="zh-CN" altLang="en-US"/>
          </a:p>
        </p:txBody>
      </p:sp>
    </p:spTree>
    <p:extLst>
      <p:ext uri="{BB962C8B-B14F-4D97-AF65-F5344CB8AC3E}">
        <p14:creationId xmlns:p14="http://schemas.microsoft.com/office/powerpoint/2010/main" val="3660206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173BF095-2EAD-431D-B26C-88042C91D1A7}" type="datetimeFigureOut">
              <a:rPr lang="zh-CN" altLang="en-US" smtClean="0"/>
              <a:t>2025/6/24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43F6549-17D2-482E-AB84-A333B3E4BFC3}" type="slidenum">
              <a:rPr lang="zh-CN" altLang="en-US" smtClean="0"/>
              <a:t>‹#›</a:t>
            </a:fld>
            <a:endParaRPr lang="zh-CN" altLang="en-US"/>
          </a:p>
        </p:txBody>
      </p:sp>
    </p:spTree>
    <p:extLst>
      <p:ext uri="{BB962C8B-B14F-4D97-AF65-F5344CB8AC3E}">
        <p14:creationId xmlns:p14="http://schemas.microsoft.com/office/powerpoint/2010/main" val="3030129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173BF095-2EAD-431D-B26C-88042C91D1A7}" type="datetimeFigureOut">
              <a:rPr lang="zh-CN" altLang="en-US" smtClean="0"/>
              <a:t>2025/6/24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43F6549-17D2-482E-AB84-A333B3E4BFC3}" type="slidenum">
              <a:rPr lang="zh-CN" altLang="en-US" smtClean="0"/>
              <a:t>‹#›</a:t>
            </a:fld>
            <a:endParaRPr lang="zh-CN" altLang="en-US"/>
          </a:p>
        </p:txBody>
      </p:sp>
    </p:spTree>
    <p:extLst>
      <p:ext uri="{BB962C8B-B14F-4D97-AF65-F5344CB8AC3E}">
        <p14:creationId xmlns:p14="http://schemas.microsoft.com/office/powerpoint/2010/main" val="42088007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3BF095-2EAD-431D-B26C-88042C91D1A7}" type="datetimeFigureOut">
              <a:rPr lang="zh-CN" altLang="en-US" smtClean="0"/>
              <a:t>2025/6/24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43F6549-17D2-482E-AB84-A333B3E4BFC3}" type="slidenum">
              <a:rPr lang="zh-CN" altLang="en-US" smtClean="0"/>
              <a:t>‹#›</a:t>
            </a:fld>
            <a:endParaRPr lang="zh-CN" altLang="en-US"/>
          </a:p>
        </p:txBody>
      </p:sp>
    </p:spTree>
    <p:extLst>
      <p:ext uri="{BB962C8B-B14F-4D97-AF65-F5344CB8AC3E}">
        <p14:creationId xmlns:p14="http://schemas.microsoft.com/office/powerpoint/2010/main" val="352248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173BF095-2EAD-431D-B26C-88042C91D1A7}" type="datetimeFigureOut">
              <a:rPr lang="zh-CN" altLang="en-US" smtClean="0"/>
              <a:t>2025/6/24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43F6549-17D2-482E-AB84-A333B3E4BFC3}" type="slidenum">
              <a:rPr lang="zh-CN" altLang="en-US" smtClean="0"/>
              <a:t>‹#›</a:t>
            </a:fld>
            <a:endParaRPr lang="zh-CN" altLang="en-US"/>
          </a:p>
        </p:txBody>
      </p:sp>
    </p:spTree>
    <p:extLst>
      <p:ext uri="{BB962C8B-B14F-4D97-AF65-F5344CB8AC3E}">
        <p14:creationId xmlns:p14="http://schemas.microsoft.com/office/powerpoint/2010/main" val="3058662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173BF095-2EAD-431D-B26C-88042C91D1A7}" type="datetimeFigureOut">
              <a:rPr lang="zh-CN" altLang="en-US" smtClean="0"/>
              <a:t>2025/6/24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43F6549-17D2-482E-AB84-A333B3E4BFC3}" type="slidenum">
              <a:rPr lang="zh-CN" altLang="en-US" smtClean="0"/>
              <a:t>‹#›</a:t>
            </a:fld>
            <a:endParaRPr lang="zh-CN" altLang="en-US"/>
          </a:p>
        </p:txBody>
      </p:sp>
    </p:spTree>
    <p:extLst>
      <p:ext uri="{BB962C8B-B14F-4D97-AF65-F5344CB8AC3E}">
        <p14:creationId xmlns:p14="http://schemas.microsoft.com/office/powerpoint/2010/main" val="2366487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3BF095-2EAD-431D-B26C-88042C91D1A7}" type="datetimeFigureOut">
              <a:rPr lang="zh-CN" altLang="en-US" smtClean="0"/>
              <a:t>2025/6/24</a:t>
            </a:fld>
            <a:endParaRPr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43F6549-17D2-482E-AB84-A333B3E4BFC3}" type="slidenum">
              <a:rPr lang="zh-CN" altLang="en-US" smtClean="0"/>
              <a:t>‹#›</a:t>
            </a:fld>
            <a:endParaRPr lang="zh-CN" altLang="en-US"/>
          </a:p>
        </p:txBody>
      </p:sp>
    </p:spTree>
    <p:extLst>
      <p:ext uri="{BB962C8B-B14F-4D97-AF65-F5344CB8AC3E}">
        <p14:creationId xmlns:p14="http://schemas.microsoft.com/office/powerpoint/2010/main" val="3699382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image" Target="../media/image6.png"/><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image" Target="../media/image5.svg"/><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image" Target="../media/image9.sv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image" Target="../media/image4.png"/><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slideLayout" Target="../slideLayouts/slideLayout2.xml"/><Relationship Id="rId28" Type="http://schemas.openxmlformats.org/officeDocument/2006/relationships/image" Target="../media/image8.png"/><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image" Target="../media/image7.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4A08C381-ABA8-07CC-36A2-35DA029B4D74}"/>
              </a:ext>
            </a:extLst>
          </p:cNvPr>
          <p:cNvPicPr>
            <a:picLocks noChangeAspect="1"/>
          </p:cNvPicPr>
          <p:nvPr/>
        </p:nvPicPr>
        <p:blipFill>
          <a:blip r:embed="rId3">
            <a:alphaModFix amt="10000"/>
          </a:blip>
          <a:srcRect t="8967" b="16033"/>
          <a:stretch>
            <a:fillRect/>
          </a:stretch>
        </p:blipFill>
        <p:spPr>
          <a:xfrm>
            <a:off x="0" y="0"/>
            <a:ext cx="12192000" cy="6858000"/>
          </a:xfrm>
          <a:prstGeom prst="rect">
            <a:avLst/>
          </a:prstGeom>
        </p:spPr>
      </p:pic>
      <p:sp>
        <p:nvSpPr>
          <p:cNvPr id="2" name="标题 1">
            <a:extLst>
              <a:ext uri="{FF2B5EF4-FFF2-40B4-BE49-F238E27FC236}">
                <a16:creationId xmlns:a16="http://schemas.microsoft.com/office/drawing/2014/main" id="{C2194A06-72BC-F908-B308-9ACCA0C38EBB}"/>
              </a:ext>
            </a:extLst>
          </p:cNvPr>
          <p:cNvSpPr>
            <a:spLocks noGrp="1"/>
          </p:cNvSpPr>
          <p:nvPr>
            <p:ph type="ctrTitle"/>
          </p:nvPr>
        </p:nvSpPr>
        <p:spPr>
          <a:xfrm>
            <a:off x="-522514" y="1604314"/>
            <a:ext cx="10388081" cy="1646302"/>
          </a:xfrm>
        </p:spPr>
        <p:txBody>
          <a:bodyPr>
            <a:noAutofit/>
          </a:bodyPr>
          <a:lstStyle/>
          <a:p>
            <a:r>
              <a:rPr lang="zh-CN" altLang="en-US" sz="6600" b="1" dirty="0">
                <a:ln w="6600">
                  <a:solidFill>
                    <a:schemeClr val="accent2"/>
                  </a:solidFill>
                  <a:prstDash val="solid"/>
                </a:ln>
                <a:solidFill>
                  <a:srgbClr val="FFFFFF"/>
                </a:solidFill>
                <a:effectLst>
                  <a:outerShdw dist="38100" dir="2700000" algn="tl" rotWithShape="0">
                    <a:schemeClr val="accent2"/>
                  </a:outerShdw>
                </a:effectLst>
              </a:rPr>
              <a:t>幼儿园课程的理论与实践</a:t>
            </a:r>
          </a:p>
        </p:txBody>
      </p:sp>
      <p:sp>
        <p:nvSpPr>
          <p:cNvPr id="3" name="副标题 2">
            <a:extLst>
              <a:ext uri="{FF2B5EF4-FFF2-40B4-BE49-F238E27FC236}">
                <a16:creationId xmlns:a16="http://schemas.microsoft.com/office/drawing/2014/main" id="{6F28E646-4961-4BAE-D3D7-8637ADCF09EC}"/>
              </a:ext>
            </a:extLst>
          </p:cNvPr>
          <p:cNvSpPr>
            <a:spLocks noGrp="1"/>
          </p:cNvSpPr>
          <p:nvPr>
            <p:ph type="subTitle" idx="1"/>
          </p:nvPr>
        </p:nvSpPr>
        <p:spPr>
          <a:xfrm>
            <a:off x="2098631" y="3250616"/>
            <a:ext cx="7766936" cy="1096899"/>
          </a:xfrm>
        </p:spPr>
        <p:txBody>
          <a:bodyPr>
            <a:normAutofit/>
          </a:bodyPr>
          <a:lstStyle/>
          <a:p>
            <a:r>
              <a:rPr lang="zh-CN" altLang="en-US" sz="3200" dirty="0">
                <a:ln w="3175">
                  <a:solidFill>
                    <a:schemeClr val="bg1"/>
                  </a:solidFill>
                </a:ln>
              </a:rPr>
              <a:t>高敬</a:t>
            </a:r>
            <a:r>
              <a:rPr lang="en-US" altLang="zh-CN" sz="3200" dirty="0">
                <a:ln w="3175">
                  <a:solidFill>
                    <a:schemeClr val="bg1"/>
                  </a:solidFill>
                </a:ln>
              </a:rPr>
              <a:t> </a:t>
            </a:r>
            <a:r>
              <a:rPr lang="zh-CN" altLang="en-US" sz="3200" dirty="0">
                <a:ln w="3175">
                  <a:solidFill>
                    <a:schemeClr val="bg1"/>
                  </a:solidFill>
                </a:ln>
              </a:rPr>
              <a:t>王艺芳 著</a:t>
            </a:r>
          </a:p>
        </p:txBody>
      </p:sp>
      <p:pic>
        <p:nvPicPr>
          <p:cNvPr id="1026" name="Picture 2">
            <a:extLst>
              <a:ext uri="{FF2B5EF4-FFF2-40B4-BE49-F238E27FC236}">
                <a16:creationId xmlns:a16="http://schemas.microsoft.com/office/drawing/2014/main" id="{44EEC97E-1FFD-EF4A-6154-76C8855C1BD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75079"/>
          <a:stretch>
            <a:fillRect/>
          </a:stretch>
        </p:blipFill>
        <p:spPr bwMode="auto">
          <a:xfrm>
            <a:off x="11270991" y="5791200"/>
            <a:ext cx="921009"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43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C4CD30-8BB1-34E5-5403-9459385B4E0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02F6E2E-38D6-EA92-FB96-AA648720E9F3}"/>
              </a:ext>
            </a:extLst>
          </p:cNvPr>
          <p:cNvSpPr>
            <a:spLocks noGrp="1"/>
          </p:cNvSpPr>
          <p:nvPr>
            <p:ph type="title"/>
          </p:nvPr>
        </p:nvSpPr>
        <p:spPr/>
        <p:txBody>
          <a:bodyPr/>
          <a:lstStyle/>
          <a:p>
            <a:r>
              <a:rPr lang="zh-CN" altLang="en-US" dirty="0"/>
              <a:t>第二节  幼儿园课程改革的历程与展望</a:t>
            </a:r>
          </a:p>
        </p:txBody>
      </p:sp>
      <p:sp>
        <p:nvSpPr>
          <p:cNvPr id="4" name="文本框 3">
            <a:extLst>
              <a:ext uri="{FF2B5EF4-FFF2-40B4-BE49-F238E27FC236}">
                <a16:creationId xmlns:a16="http://schemas.microsoft.com/office/drawing/2014/main" id="{E67FAE92-66B7-36EC-DC8F-9878212DC3E0}"/>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幼儿园课程改革的历程</a:t>
            </a:r>
          </a:p>
        </p:txBody>
      </p:sp>
      <p:sp>
        <p:nvSpPr>
          <p:cNvPr id="6" name="内容占位符 5">
            <a:extLst>
              <a:ext uri="{FF2B5EF4-FFF2-40B4-BE49-F238E27FC236}">
                <a16:creationId xmlns:a16="http://schemas.microsoft.com/office/drawing/2014/main" id="{F62F4C49-97BB-7586-4000-0DA6C3F1849E}"/>
              </a:ext>
            </a:extLst>
          </p:cNvPr>
          <p:cNvSpPr>
            <a:spLocks noGrp="1"/>
          </p:cNvSpPr>
          <p:nvPr>
            <p:ph idx="1"/>
          </p:nvPr>
        </p:nvSpPr>
        <p:spPr>
          <a:xfrm>
            <a:off x="677334" y="2050664"/>
            <a:ext cx="9419208" cy="4648716"/>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就我国幼儿园课程改革的历程来看，大致可以划分为以下三个阶段。</a:t>
            </a:r>
            <a:endParaRPr lang="en-US" altLang="zh-CN" sz="2000"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3. 20</a:t>
            </a:r>
            <a:r>
              <a:rPr lang="zh-CN" altLang="en-US" sz="2000" b="1" dirty="0">
                <a:latin typeface="华文中宋" panose="02010600040101010101" pitchFamily="2" charset="-122"/>
                <a:ea typeface="华文中宋" panose="02010600040101010101" pitchFamily="2" charset="-122"/>
              </a:rPr>
              <a:t>世纪</a:t>
            </a:r>
            <a:r>
              <a:rPr lang="en-US" altLang="zh-CN" sz="2000" b="1" dirty="0">
                <a:latin typeface="华文中宋" panose="02010600040101010101" pitchFamily="2" charset="-122"/>
                <a:ea typeface="华文中宋" panose="02010600040101010101" pitchFamily="2" charset="-122"/>
              </a:rPr>
              <a:t>80</a:t>
            </a:r>
            <a:r>
              <a:rPr lang="zh-CN" altLang="en-US" sz="2000" b="1" dirty="0">
                <a:latin typeface="华文中宋" panose="02010600040101010101" pitchFamily="2" charset="-122"/>
                <a:ea typeface="华文中宋" panose="02010600040101010101" pitchFamily="2" charset="-122"/>
              </a:rPr>
              <a:t>年代至今的幼儿园课程改革</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zh-CN" altLang="en-US" sz="1400" dirty="0">
                <a:latin typeface="华文中宋" panose="02010600040101010101" pitchFamily="2" charset="-122"/>
                <a:ea typeface="华文中宋" panose="02010600040101010101" pitchFamily="2" charset="-122"/>
              </a:rPr>
              <a:t>      从这场改革的理论基础来看，由于我国改革开放政策的实施，一些新的儿童心理发展理论、教育理论和课程逐渐被引入我国，对我国原有的幼儿园学科课程造成了极大的冲击。与此同时，我国幼儿教育工作者对外来经验的借鉴已经远远超越了照搬迁移的层次，认识到教育文化的引进与外来理论的输入是我国幼儿教育发展的必要途径，但这种引进应该要经过本土化的过程，要联系我国的社会文化背景加以借鉴运用；也认识到借鉴外来理论应该是多元而非一元的，要综合各种教育理念的精华并在幼儿园课程实践中尝试运用。与此同时，在借鉴的基础上，我国的幼儿教育工作者也开始对之前的幼儿园课程改革进行反思，重新认识、学习和评价我国近现代教育家，如陈鹤琴、张雪门、陶行知等人的幼儿园课程思想和课程模式，特别是陈鹤琴的幼儿教育思想和课程模式再次受到重视。在综合借鉴以上丰富多元的理论的基础上，我国幼儿教育工作者着手开展新一轮的幼儿园课程改革，以下简称“新课程改革”。这场改革可分为以下三个阶段。</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a:t>
            </a:r>
            <a:r>
              <a:rPr lang="zh-CN" altLang="en-US" sz="1400" dirty="0">
                <a:latin typeface="华文中宋" panose="02010600040101010101" pitchFamily="2" charset="-122"/>
                <a:ea typeface="华文中宋" panose="02010600040101010101" pitchFamily="2" charset="-122"/>
              </a:rPr>
              <a:t>（</a:t>
            </a:r>
            <a:r>
              <a:rPr lang="en-US" altLang="zh-CN" sz="1400" dirty="0">
                <a:latin typeface="华文中宋" panose="02010600040101010101" pitchFamily="2" charset="-122"/>
                <a:ea typeface="华文中宋" panose="02010600040101010101" pitchFamily="2" charset="-122"/>
              </a:rPr>
              <a:t>1</a:t>
            </a:r>
            <a:r>
              <a:rPr lang="zh-CN" altLang="en-US" sz="1400" dirty="0">
                <a:latin typeface="华文中宋" panose="02010600040101010101" pitchFamily="2" charset="-122"/>
                <a:ea typeface="华文中宋" panose="02010600040101010101" pitchFamily="2" charset="-122"/>
              </a:rPr>
              <a:t>）</a:t>
            </a:r>
            <a:r>
              <a:rPr lang="en-US" altLang="zh-CN" sz="1400" dirty="0">
                <a:latin typeface="华文中宋" panose="02010600040101010101" pitchFamily="2" charset="-122"/>
                <a:ea typeface="华文中宋" panose="02010600040101010101" pitchFamily="2" charset="-122"/>
              </a:rPr>
              <a:t>20</a:t>
            </a:r>
            <a:r>
              <a:rPr lang="zh-CN" altLang="en-US" sz="1400" dirty="0">
                <a:latin typeface="华文中宋" panose="02010600040101010101" pitchFamily="2" charset="-122"/>
                <a:ea typeface="华文中宋" panose="02010600040101010101" pitchFamily="2" charset="-122"/>
              </a:rPr>
              <a:t>世纪</a:t>
            </a:r>
            <a:r>
              <a:rPr lang="en-US" altLang="zh-CN" sz="1400" dirty="0">
                <a:latin typeface="华文中宋" panose="02010600040101010101" pitchFamily="2" charset="-122"/>
                <a:ea typeface="华文中宋" panose="02010600040101010101" pitchFamily="2" charset="-122"/>
              </a:rPr>
              <a:t>80</a:t>
            </a:r>
            <a:r>
              <a:rPr lang="zh-CN" altLang="en-US" sz="1400" dirty="0">
                <a:latin typeface="华文中宋" panose="02010600040101010101" pitchFamily="2" charset="-122"/>
                <a:ea typeface="华文中宋" panose="02010600040101010101" pitchFamily="2" charset="-122"/>
              </a:rPr>
              <a:t>年代至</a:t>
            </a:r>
            <a:r>
              <a:rPr lang="en-US" altLang="zh-CN" sz="1400" dirty="0">
                <a:latin typeface="华文中宋" panose="02010600040101010101" pitchFamily="2" charset="-122"/>
                <a:ea typeface="华文中宋" panose="02010600040101010101" pitchFamily="2" charset="-122"/>
              </a:rPr>
              <a:t>2001</a:t>
            </a:r>
            <a:r>
              <a:rPr lang="zh-CN" altLang="en-US" sz="1400" dirty="0">
                <a:latin typeface="华文中宋" panose="02010600040101010101" pitchFamily="2" charset="-122"/>
                <a:ea typeface="华文中宋" panose="02010600040101010101" pitchFamily="2" charset="-122"/>
              </a:rPr>
              <a:t>年；（</a:t>
            </a:r>
            <a:r>
              <a:rPr lang="en-US" altLang="zh-CN" sz="1400" dirty="0">
                <a:latin typeface="华文中宋" panose="02010600040101010101" pitchFamily="2" charset="-122"/>
                <a:ea typeface="华文中宋" panose="02010600040101010101" pitchFamily="2" charset="-122"/>
              </a:rPr>
              <a:t>2</a:t>
            </a:r>
            <a:r>
              <a:rPr lang="zh-CN" altLang="en-US" sz="1400" dirty="0">
                <a:latin typeface="华文中宋" panose="02010600040101010101" pitchFamily="2" charset="-122"/>
                <a:ea typeface="华文中宋" panose="02010600040101010101" pitchFamily="2" charset="-122"/>
              </a:rPr>
              <a:t>）</a:t>
            </a:r>
            <a:r>
              <a:rPr lang="en-US" altLang="zh-CN" sz="1400" dirty="0">
                <a:latin typeface="华文中宋" panose="02010600040101010101" pitchFamily="2" charset="-122"/>
                <a:ea typeface="华文中宋" panose="02010600040101010101" pitchFamily="2" charset="-122"/>
              </a:rPr>
              <a:t>2002</a:t>
            </a:r>
            <a:r>
              <a:rPr lang="zh-CN" altLang="en-US" sz="1400" dirty="0">
                <a:latin typeface="华文中宋" panose="02010600040101010101" pitchFamily="2" charset="-122"/>
                <a:ea typeface="华文中宋" panose="02010600040101010101" pitchFamily="2" charset="-122"/>
              </a:rPr>
              <a:t>年至</a:t>
            </a:r>
            <a:r>
              <a:rPr lang="en-US" altLang="zh-CN" sz="1400" dirty="0">
                <a:latin typeface="华文中宋" panose="02010600040101010101" pitchFamily="2" charset="-122"/>
                <a:ea typeface="华文中宋" panose="02010600040101010101" pitchFamily="2" charset="-122"/>
              </a:rPr>
              <a:t>2020</a:t>
            </a:r>
            <a:r>
              <a:rPr lang="zh-CN" altLang="en-US" sz="1400" dirty="0">
                <a:latin typeface="华文中宋" panose="02010600040101010101" pitchFamily="2" charset="-122"/>
                <a:ea typeface="华文中宋" panose="02010600040101010101" pitchFamily="2" charset="-122"/>
              </a:rPr>
              <a:t>年；（</a:t>
            </a:r>
            <a:r>
              <a:rPr lang="en-US" altLang="zh-CN" sz="1400" dirty="0">
                <a:latin typeface="华文中宋" panose="02010600040101010101" pitchFamily="2" charset="-122"/>
                <a:ea typeface="华文中宋" panose="02010600040101010101" pitchFamily="2" charset="-122"/>
              </a:rPr>
              <a:t>3</a:t>
            </a:r>
            <a:r>
              <a:rPr lang="zh-CN" altLang="en-US" sz="1400" dirty="0">
                <a:latin typeface="华文中宋" panose="02010600040101010101" pitchFamily="2" charset="-122"/>
                <a:ea typeface="华文中宋" panose="02010600040101010101" pitchFamily="2" charset="-122"/>
              </a:rPr>
              <a:t>）</a:t>
            </a:r>
            <a:r>
              <a:rPr lang="en-US" altLang="zh-CN" sz="1400" dirty="0">
                <a:latin typeface="华文中宋" panose="02010600040101010101" pitchFamily="2" charset="-122"/>
                <a:ea typeface="华文中宋" panose="02010600040101010101" pitchFamily="2" charset="-122"/>
              </a:rPr>
              <a:t>2021</a:t>
            </a:r>
            <a:r>
              <a:rPr lang="zh-CN" altLang="en-US" sz="1400" dirty="0">
                <a:latin typeface="华文中宋" panose="02010600040101010101" pitchFamily="2" charset="-122"/>
                <a:ea typeface="华文中宋" panose="02010600040101010101" pitchFamily="2" charset="-122"/>
              </a:rPr>
              <a:t>年至今。</a:t>
            </a:r>
          </a:p>
          <a:p>
            <a:pPr marL="0" indent="0">
              <a:lnSpc>
                <a:spcPct val="150000"/>
              </a:lnSpc>
              <a:buNone/>
            </a:pPr>
            <a:endParaRPr lang="zh-CN" altLang="en-US"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14766822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24EF3D-B6DB-7E6F-A65D-6BD8D3C78E3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E81709C-D5DE-DD16-D812-A02433FCEB09}"/>
              </a:ext>
            </a:extLst>
          </p:cNvPr>
          <p:cNvSpPr>
            <a:spLocks noGrp="1"/>
          </p:cNvSpPr>
          <p:nvPr>
            <p:ph type="title"/>
          </p:nvPr>
        </p:nvSpPr>
        <p:spPr/>
        <p:txBody>
          <a:bodyPr/>
          <a:lstStyle/>
          <a:p>
            <a:r>
              <a:rPr lang="zh-CN" altLang="en-US" dirty="0"/>
              <a:t>第二节  幼儿园课程改革的历程与展望</a:t>
            </a:r>
          </a:p>
        </p:txBody>
      </p:sp>
      <p:sp>
        <p:nvSpPr>
          <p:cNvPr id="4" name="文本框 3">
            <a:extLst>
              <a:ext uri="{FF2B5EF4-FFF2-40B4-BE49-F238E27FC236}">
                <a16:creationId xmlns:a16="http://schemas.microsoft.com/office/drawing/2014/main" id="{6361C5BD-081A-1D3F-57C2-6920FE1F9001}"/>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幼儿园课程改革的历程</a:t>
            </a:r>
          </a:p>
        </p:txBody>
      </p:sp>
      <p:sp>
        <p:nvSpPr>
          <p:cNvPr id="6" name="内容占位符 5">
            <a:extLst>
              <a:ext uri="{FF2B5EF4-FFF2-40B4-BE49-F238E27FC236}">
                <a16:creationId xmlns:a16="http://schemas.microsoft.com/office/drawing/2014/main" id="{92BF00EF-2672-BEF3-B230-3FBDCB732B73}"/>
              </a:ext>
            </a:extLst>
          </p:cNvPr>
          <p:cNvSpPr>
            <a:spLocks noGrp="1"/>
          </p:cNvSpPr>
          <p:nvPr>
            <p:ph idx="1"/>
          </p:nvPr>
        </p:nvSpPr>
        <p:spPr>
          <a:xfrm>
            <a:off x="677334" y="2050663"/>
            <a:ext cx="9419208" cy="5744983"/>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国家层面的幼儿园课程改革至今，已取得了很大的成效，幼儿园课程价值取向始终以幼儿为中心，以儿童为本位，确立了幼儿发展为本、幼儿发展优先的理念。具体而言，幼儿生命健康全面发展的重要性和成长规律不断被强调，幼儿作为独立个体的需要和个性特点不断得到认识与尊重，幼儿的基本权利和发展权益日益受到重视与有效保障。此外，幼儿学习环境的创设和对幼儿发展的支持作用得到了极大的重视。幼儿园关注环境作为一种隐性资源和课程的教育功能，注重物质环境和心理氛围的营造，将环境资源的开发和利用从室内拓展至室外、园外。同时，基本落实“以游戏为基本活动”，保证幼儿的自主游戏，特别是户外自主游戏，把游戏的理念、精神渗透到幼儿的一日生活中，有效促进幼儿的发展。</a:t>
            </a:r>
          </a:p>
          <a:p>
            <a:pPr marL="0" indent="0">
              <a:lnSpc>
                <a:spcPct val="150000"/>
              </a:lnSpc>
              <a:buNone/>
            </a:pPr>
            <a:r>
              <a:rPr lang="zh-CN" altLang="en-US" dirty="0">
                <a:latin typeface="华文中宋" panose="02010600040101010101" pitchFamily="2" charset="-122"/>
                <a:ea typeface="华文中宋" panose="02010600040101010101" pitchFamily="2" charset="-122"/>
              </a:rPr>
              <a:t>      在国家课程改革的引领下，各地立足地区实际和课程发展需要，开展地方层面的课程改革，通过一系列的改革举措和持续的改革进程，促进本地区教师树立科学的课程理念，不断加强幼儿园课程建设，推动幼儿园课程高质量发展。</a:t>
            </a:r>
          </a:p>
        </p:txBody>
      </p:sp>
    </p:spTree>
    <p:extLst>
      <p:ext uri="{BB962C8B-B14F-4D97-AF65-F5344CB8AC3E}">
        <p14:creationId xmlns:p14="http://schemas.microsoft.com/office/powerpoint/2010/main" val="3513744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AC2006-CC5D-FD2F-73EF-9F50588AE5B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E0DE721-9EAD-E71C-6DCD-0EDC3174C540}"/>
              </a:ext>
            </a:extLst>
          </p:cNvPr>
          <p:cNvSpPr>
            <a:spLocks noGrp="1"/>
          </p:cNvSpPr>
          <p:nvPr>
            <p:ph type="title"/>
          </p:nvPr>
        </p:nvSpPr>
        <p:spPr/>
        <p:txBody>
          <a:bodyPr/>
          <a:lstStyle/>
          <a:p>
            <a:r>
              <a:rPr lang="zh-CN" altLang="en-US" dirty="0"/>
              <a:t>第二节  幼儿园课程改革的历程与展望</a:t>
            </a:r>
          </a:p>
        </p:txBody>
      </p:sp>
      <p:sp>
        <p:nvSpPr>
          <p:cNvPr id="4" name="文本框 3">
            <a:extLst>
              <a:ext uri="{FF2B5EF4-FFF2-40B4-BE49-F238E27FC236}">
                <a16:creationId xmlns:a16="http://schemas.microsoft.com/office/drawing/2014/main" id="{78479C44-D7C7-6188-A94F-2749B2554C83}"/>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二、幼儿园课程改革的反思与展望</a:t>
            </a:r>
          </a:p>
        </p:txBody>
      </p:sp>
      <p:sp>
        <p:nvSpPr>
          <p:cNvPr id="6" name="内容占位符 5">
            <a:extLst>
              <a:ext uri="{FF2B5EF4-FFF2-40B4-BE49-F238E27FC236}">
                <a16:creationId xmlns:a16="http://schemas.microsoft.com/office/drawing/2014/main" id="{08C2A141-3033-E5FD-511D-F14E2CA2FFB0}"/>
              </a:ext>
            </a:extLst>
          </p:cNvPr>
          <p:cNvSpPr>
            <a:spLocks noGrp="1"/>
          </p:cNvSpPr>
          <p:nvPr>
            <p:ph idx="1"/>
          </p:nvPr>
        </p:nvSpPr>
        <p:spPr>
          <a:xfrm>
            <a:off x="677334" y="2050664"/>
            <a:ext cx="9419208" cy="1560442"/>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我国幼儿园课程改革在不同的阶段都推进着幼儿教育改革的科学发展。当今站在新时期新阶段，未来的幼儿园课程改革仍有值得反思的内容，反思是为了在原有的改革成果基础上取得更大的进展。</a:t>
            </a:r>
          </a:p>
        </p:txBody>
      </p:sp>
      <p:pic>
        <p:nvPicPr>
          <p:cNvPr id="5" name="图片 4">
            <a:extLst>
              <a:ext uri="{FF2B5EF4-FFF2-40B4-BE49-F238E27FC236}">
                <a16:creationId xmlns:a16="http://schemas.microsoft.com/office/drawing/2014/main" id="{E3870EE8-5357-787F-BB21-D3BA5B42F3A1}"/>
              </a:ext>
            </a:extLst>
          </p:cNvPr>
          <p:cNvPicPr>
            <a:picLocks noChangeAspect="1"/>
          </p:cNvPicPr>
          <p:nvPr/>
        </p:nvPicPr>
        <p:blipFill>
          <a:blip r:embed="rId2"/>
          <a:stretch>
            <a:fillRect/>
          </a:stretch>
        </p:blipFill>
        <p:spPr>
          <a:xfrm>
            <a:off x="5386938" y="3224056"/>
            <a:ext cx="3455404" cy="3147364"/>
          </a:xfrm>
          <a:prstGeom prst="rect">
            <a:avLst/>
          </a:prstGeom>
        </p:spPr>
      </p:pic>
    </p:spTree>
    <p:extLst>
      <p:ext uri="{BB962C8B-B14F-4D97-AF65-F5344CB8AC3E}">
        <p14:creationId xmlns:p14="http://schemas.microsoft.com/office/powerpoint/2010/main" val="2847655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10C61E-BAB1-F403-0E3E-C155276FA4C3}"/>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FED06FA-6D42-7335-27F7-FECE5578AE3C}"/>
              </a:ext>
            </a:extLst>
          </p:cNvPr>
          <p:cNvSpPr>
            <a:spLocks noGrp="1"/>
          </p:cNvSpPr>
          <p:nvPr>
            <p:ph type="title"/>
          </p:nvPr>
        </p:nvSpPr>
        <p:spPr/>
        <p:txBody>
          <a:bodyPr/>
          <a:lstStyle/>
          <a:p>
            <a:r>
              <a:rPr lang="zh-CN" altLang="en-US" dirty="0"/>
              <a:t>第二节  幼儿园课程改革的历程与展望</a:t>
            </a:r>
          </a:p>
        </p:txBody>
      </p:sp>
      <p:sp>
        <p:nvSpPr>
          <p:cNvPr id="4" name="文本框 3">
            <a:extLst>
              <a:ext uri="{FF2B5EF4-FFF2-40B4-BE49-F238E27FC236}">
                <a16:creationId xmlns:a16="http://schemas.microsoft.com/office/drawing/2014/main" id="{11F6F699-748F-9440-D8C3-066479C3B521}"/>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二、幼儿园课程改革的反思与展望</a:t>
            </a:r>
          </a:p>
        </p:txBody>
      </p:sp>
      <p:sp>
        <p:nvSpPr>
          <p:cNvPr id="6" name="内容占位符 5">
            <a:extLst>
              <a:ext uri="{FF2B5EF4-FFF2-40B4-BE49-F238E27FC236}">
                <a16:creationId xmlns:a16="http://schemas.microsoft.com/office/drawing/2014/main" id="{049ED873-45EB-E719-9E72-2DD3FB32D772}"/>
              </a:ext>
            </a:extLst>
          </p:cNvPr>
          <p:cNvSpPr>
            <a:spLocks noGrp="1"/>
          </p:cNvSpPr>
          <p:nvPr>
            <p:ph idx="1"/>
          </p:nvPr>
        </p:nvSpPr>
        <p:spPr>
          <a:xfrm>
            <a:off x="0" y="2087827"/>
            <a:ext cx="12192001" cy="4770173"/>
          </a:xfrm>
          <a:solidFill>
            <a:srgbClr val="FFFFFF">
              <a:alpha val="40000"/>
            </a:srgbClr>
          </a:solidFill>
        </p:spPr>
        <p:txBody>
          <a:bodyPr>
            <a:noAutofit/>
          </a:bodyPr>
          <a:lstStyle/>
          <a:p>
            <a:pPr marL="0" indent="0">
              <a:lnSpc>
                <a:spcPct val="150000"/>
              </a:lnSpc>
              <a:buNone/>
            </a:pPr>
            <a:r>
              <a:rPr lang="zh-CN" altLang="en-US" sz="1600" dirty="0">
                <a:latin typeface="华文中宋" panose="02010600040101010101" pitchFamily="2" charset="-122"/>
                <a:ea typeface="华文中宋" panose="02010600040101010101" pitchFamily="2" charset="-122"/>
              </a:rPr>
              <a:t>      未来的幼儿园课程改革仍需要我们应对这些两难问题，迎接更大的挑战，为此，我们进行以下展望。</a:t>
            </a:r>
            <a:endParaRPr lang="en-US" altLang="zh-CN" sz="1600" dirty="0">
              <a:latin typeface="华文中宋" panose="02010600040101010101" pitchFamily="2" charset="-122"/>
              <a:ea typeface="华文中宋" panose="02010600040101010101" pitchFamily="2" charset="-122"/>
            </a:endParaRPr>
          </a:p>
          <a:p>
            <a:pPr marL="0" indent="0">
              <a:lnSpc>
                <a:spcPct val="150000"/>
              </a:lnSpc>
              <a:buNone/>
            </a:pPr>
            <a:r>
              <a:rPr lang="zh-CN" altLang="en-US" sz="1600" dirty="0">
                <a:latin typeface="华文中宋" panose="02010600040101010101" pitchFamily="2" charset="-122"/>
                <a:ea typeface="华文中宋" panose="02010600040101010101" pitchFamily="2" charset="-122"/>
              </a:rPr>
              <a:t>第一是课程改革的指导思想要立足于尊重学前儿童发展的特点。</a:t>
            </a:r>
            <a:endParaRPr lang="en-US" altLang="zh-CN" sz="1600" dirty="0">
              <a:latin typeface="华文中宋" panose="02010600040101010101" pitchFamily="2" charset="-122"/>
              <a:ea typeface="华文中宋" panose="02010600040101010101" pitchFamily="2" charset="-122"/>
            </a:endParaRPr>
          </a:p>
          <a:p>
            <a:pPr marL="0" indent="0">
              <a:lnSpc>
                <a:spcPct val="150000"/>
              </a:lnSpc>
              <a:buNone/>
            </a:pPr>
            <a:r>
              <a:rPr lang="zh-CN" altLang="en-US" sz="1600" dirty="0">
                <a:latin typeface="华文中宋" panose="02010600040101010101" pitchFamily="2" charset="-122"/>
                <a:ea typeface="华文中宋" panose="02010600040101010101" pitchFamily="2" charset="-122"/>
              </a:rPr>
              <a:t>第二是课程改革的策略要关注源自课程实施层面由“矫枉过正”而引发的问题。</a:t>
            </a:r>
            <a:endParaRPr lang="en-US" altLang="zh-CN" sz="1600" dirty="0">
              <a:latin typeface="华文中宋" panose="02010600040101010101" pitchFamily="2" charset="-122"/>
              <a:ea typeface="华文中宋" panose="02010600040101010101" pitchFamily="2" charset="-122"/>
            </a:endParaRPr>
          </a:p>
          <a:p>
            <a:pPr marL="0" indent="0">
              <a:lnSpc>
                <a:spcPct val="150000"/>
              </a:lnSpc>
              <a:buNone/>
            </a:pPr>
            <a:r>
              <a:rPr lang="zh-CN" altLang="en-US" sz="1600" dirty="0">
                <a:latin typeface="华文中宋" panose="02010600040101010101" pitchFamily="2" charset="-122"/>
                <a:ea typeface="华文中宋" panose="02010600040101010101" pitchFamily="2" charset="-122"/>
              </a:rPr>
              <a:t>第三是在坚持以游戏为基本活动的基础上，有机整合并利用多样化的学习方式。</a:t>
            </a:r>
            <a:endParaRPr lang="en-US" altLang="zh-CN" sz="1600" dirty="0">
              <a:latin typeface="华文中宋" panose="02010600040101010101" pitchFamily="2" charset="-122"/>
              <a:ea typeface="华文中宋" panose="02010600040101010101" pitchFamily="2" charset="-122"/>
            </a:endParaRPr>
          </a:p>
          <a:p>
            <a:pPr marL="0" indent="0">
              <a:lnSpc>
                <a:spcPct val="150000"/>
              </a:lnSpc>
              <a:buNone/>
            </a:pPr>
            <a:r>
              <a:rPr lang="zh-CN" altLang="en-US" sz="1600" dirty="0">
                <a:latin typeface="华文中宋" panose="02010600040101010101" pitchFamily="2" charset="-122"/>
                <a:ea typeface="华文中宋" panose="02010600040101010101" pitchFamily="2" charset="-122"/>
              </a:rPr>
              <a:t>      总之，幼儿园课程改革本身作为一种非常复杂的社会人文现象和社会实践活动，受到的影响因素多，不仅涉及技术问题，而且涉及政治、文化、观念等方面的问题。课程改革不是一蹴而就的，正如富兰所说，“变革是一个旅程，而不是一张蓝图”，我们需要不断总结历次幼儿园课程改革的经验教训，不断促进幼儿园新课程改革的深入。</a:t>
            </a:r>
            <a:r>
              <a:rPr lang="en-US" altLang="zh-CN" sz="1600" dirty="0">
                <a:latin typeface="华文中宋" panose="02010600040101010101" pitchFamily="2" charset="-122"/>
                <a:ea typeface="华文中宋" panose="02010600040101010101" pitchFamily="2" charset="-122"/>
              </a:rPr>
              <a:t>《</a:t>
            </a:r>
            <a:r>
              <a:rPr lang="zh-CN" altLang="en-US" sz="1600" dirty="0">
                <a:latin typeface="华文中宋" panose="02010600040101010101" pitchFamily="2" charset="-122"/>
                <a:ea typeface="华文中宋" panose="02010600040101010101" pitchFamily="2" charset="-122"/>
              </a:rPr>
              <a:t>中华人民共和国国民经济和社会发展第十四个五年规划和</a:t>
            </a:r>
            <a:r>
              <a:rPr lang="en-US" altLang="zh-CN" sz="1600" dirty="0">
                <a:latin typeface="华文中宋" panose="02010600040101010101" pitchFamily="2" charset="-122"/>
                <a:ea typeface="华文中宋" panose="02010600040101010101" pitchFamily="2" charset="-122"/>
              </a:rPr>
              <a:t>2035</a:t>
            </a:r>
            <a:r>
              <a:rPr lang="zh-CN" altLang="en-US" sz="1600" dirty="0">
                <a:latin typeface="华文中宋" panose="02010600040101010101" pitchFamily="2" charset="-122"/>
                <a:ea typeface="华文中宋" panose="02010600040101010101" pitchFamily="2" charset="-122"/>
              </a:rPr>
              <a:t>年远景目标纲要</a:t>
            </a:r>
            <a:r>
              <a:rPr lang="en-US" altLang="zh-CN" sz="1600" dirty="0">
                <a:latin typeface="华文中宋" panose="02010600040101010101" pitchFamily="2" charset="-122"/>
                <a:ea typeface="华文中宋" panose="02010600040101010101" pitchFamily="2" charset="-122"/>
              </a:rPr>
              <a:t>》</a:t>
            </a:r>
            <a:r>
              <a:rPr lang="zh-CN" altLang="en-US" sz="1600" dirty="0">
                <a:latin typeface="华文中宋" panose="02010600040101010101" pitchFamily="2" charset="-122"/>
                <a:ea typeface="华文中宋" panose="02010600040101010101" pitchFamily="2" charset="-122"/>
              </a:rPr>
              <a:t>第一次明确提出要把“建设高质量教育体系”作为教育事业的整体发展目标。党的二十大报告提出，坚持以人民为中心发展教育，加快建设高质量教育体系，发展素质教育，促进教育公平。学前教育是高质量教育体系中最基础的和起始的环节，在高质量教育体系的建设中，不能缺席，不能掉队，要充分发挥奠基性和持续性的作用。为此，幼儿园课程改革将围绕高质量这一核心需要不断深入开展，引领幼儿园课程理论与实践持续开拓创新。</a:t>
            </a:r>
          </a:p>
          <a:p>
            <a:pPr marL="0" indent="0">
              <a:lnSpc>
                <a:spcPct val="150000"/>
              </a:lnSpc>
              <a:buNone/>
            </a:pPr>
            <a:endParaRPr lang="zh-CN" altLang="en-US" sz="16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36795330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CF6934-4E6B-745E-B78C-854A971899CD}"/>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C11E9B5-D5DF-B501-91EE-88FE89471414}"/>
              </a:ext>
            </a:extLst>
          </p:cNvPr>
          <p:cNvSpPr>
            <a:spLocks noGrp="1"/>
          </p:cNvSpPr>
          <p:nvPr>
            <p:ph type="title"/>
          </p:nvPr>
        </p:nvSpPr>
        <p:spPr/>
        <p:txBody>
          <a:bodyPr/>
          <a:lstStyle/>
          <a:p>
            <a:r>
              <a:rPr lang="zh-CN" altLang="en-US" dirty="0"/>
              <a:t>第三节  幼儿园课程建设与课程领导力</a:t>
            </a:r>
          </a:p>
        </p:txBody>
      </p:sp>
      <p:sp>
        <p:nvSpPr>
          <p:cNvPr id="6" name="内容占位符 5">
            <a:extLst>
              <a:ext uri="{FF2B5EF4-FFF2-40B4-BE49-F238E27FC236}">
                <a16:creationId xmlns:a16="http://schemas.microsoft.com/office/drawing/2014/main" id="{4BDC65A5-83EF-1796-4419-8D65BFC2B8C1}"/>
              </a:ext>
            </a:extLst>
          </p:cNvPr>
          <p:cNvSpPr>
            <a:spLocks noGrp="1"/>
          </p:cNvSpPr>
          <p:nvPr>
            <p:ph idx="1"/>
          </p:nvPr>
        </p:nvSpPr>
        <p:spPr>
          <a:xfrm>
            <a:off x="677334" y="2050663"/>
            <a:ext cx="9419208" cy="1320801"/>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在幼儿园课程改革中，课程决策权已下放到幼儿园，园级层面的课程建设成为高质量幼儿园课程建设的重要内容，与此同时，课程领导力的发挥成为幼儿园课程建设中的重要使命。</a:t>
            </a:r>
          </a:p>
        </p:txBody>
      </p:sp>
    </p:spTree>
    <p:extLst>
      <p:ext uri="{BB962C8B-B14F-4D97-AF65-F5344CB8AC3E}">
        <p14:creationId xmlns:p14="http://schemas.microsoft.com/office/powerpoint/2010/main" val="2445437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2EC812-C627-0676-D2B7-BAD29648B26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1BC93216-CFC4-4B27-EEB6-FDE659DBF208}"/>
              </a:ext>
            </a:extLst>
          </p:cNvPr>
          <p:cNvSpPr>
            <a:spLocks noGrp="1"/>
          </p:cNvSpPr>
          <p:nvPr>
            <p:ph type="title"/>
          </p:nvPr>
        </p:nvSpPr>
        <p:spPr/>
        <p:txBody>
          <a:bodyPr/>
          <a:lstStyle/>
          <a:p>
            <a:r>
              <a:rPr lang="zh-CN" altLang="en-US" dirty="0"/>
              <a:t>第三节  幼儿园课程建设与课程领导力</a:t>
            </a:r>
          </a:p>
        </p:txBody>
      </p:sp>
      <p:sp>
        <p:nvSpPr>
          <p:cNvPr id="4" name="文本框 3">
            <a:extLst>
              <a:ext uri="{FF2B5EF4-FFF2-40B4-BE49-F238E27FC236}">
                <a16:creationId xmlns:a16="http://schemas.microsoft.com/office/drawing/2014/main" id="{A5CB20BC-0FC4-3A91-574E-FCDD166EB9FA}"/>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幼儿园课程建设的含义</a:t>
            </a:r>
          </a:p>
        </p:txBody>
      </p:sp>
      <p:sp>
        <p:nvSpPr>
          <p:cNvPr id="6" name="内容占位符 5">
            <a:extLst>
              <a:ext uri="{FF2B5EF4-FFF2-40B4-BE49-F238E27FC236}">
                <a16:creationId xmlns:a16="http://schemas.microsoft.com/office/drawing/2014/main" id="{9C71ECD4-6F73-E464-FE47-1FBEBF67BCFA}"/>
              </a:ext>
            </a:extLst>
          </p:cNvPr>
          <p:cNvSpPr>
            <a:spLocks noGrp="1"/>
          </p:cNvSpPr>
          <p:nvPr>
            <p:ph idx="1"/>
          </p:nvPr>
        </p:nvSpPr>
        <p:spPr>
          <a:xfrm>
            <a:off x="483318" y="1793220"/>
            <a:ext cx="11225364" cy="4807337"/>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建设是工程、建筑行业的术语，含有设计新建或改建、扩建的意思。课程建设这一系统工程包括课程设计、课程评价和课程管理三大子项目。在课程权力分享的体制下，园级层面的幼儿园课程建设还不仅仅限于课程的设计或准设计，更重要的是进行课程规划，对本园课程做更全面和系统的部署，并处理好国家、地方课程的执行与园本特色课程的开发之间的关系，而评价、管理旨在对建设的课程不断完善，完善又建立在课程实施的基础之上。</a:t>
            </a:r>
          </a:p>
          <a:p>
            <a:pPr marL="0" indent="0">
              <a:lnSpc>
                <a:spcPct val="150000"/>
              </a:lnSpc>
              <a:buNone/>
            </a:pPr>
            <a:r>
              <a:rPr lang="zh-CN" altLang="en-US" dirty="0">
                <a:latin typeface="华文中宋" panose="02010600040101010101" pitchFamily="2" charset="-122"/>
                <a:ea typeface="华文中宋" panose="02010600040101010101" pitchFamily="2" charset="-122"/>
              </a:rPr>
              <a:t>    因此，从以上的认识出发，我们认为幼儿园课程建设主要是有关幼儿园课程规划和完善的问题，主要指向园级层面的课程。具体是指幼儿园以促进幼儿全面和谐发展为根本目标，依据国家、地方教育的课程文件精神，结合幼儿园实际，对幼儿园课程进行规划与完善的过程，是使课程适应幼儿园实际并不断得以发展的长期而系统的工程。</a:t>
            </a:r>
          </a:p>
          <a:p>
            <a:pPr marL="0" indent="0">
              <a:lnSpc>
                <a:spcPct val="150000"/>
              </a:lnSpc>
              <a:buNone/>
            </a:pPr>
            <a:r>
              <a:rPr lang="zh-CN" altLang="en-US" dirty="0">
                <a:latin typeface="华文中宋" panose="02010600040101010101" pitchFamily="2" charset="-122"/>
                <a:ea typeface="华文中宋" panose="02010600040101010101" pitchFamily="2" charset="-122"/>
              </a:rPr>
              <a:t>    幼儿园课程建设工程是一个多维立体的构成。从横向来看，包括园级课程生成系统、实施系统、评价系统的规划与完善；从纵向来看，包括园级层面课程的建设和班级层面课程的建设，故是一个复杂的系统工程。</a:t>
            </a:r>
          </a:p>
        </p:txBody>
      </p:sp>
    </p:spTree>
    <p:extLst>
      <p:ext uri="{BB962C8B-B14F-4D97-AF65-F5344CB8AC3E}">
        <p14:creationId xmlns:p14="http://schemas.microsoft.com/office/powerpoint/2010/main" val="25770291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FDF479-C8AD-1442-94D5-0B450448034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FDD3CB9-311C-E1C5-25A4-3584CB595CE6}"/>
              </a:ext>
            </a:extLst>
          </p:cNvPr>
          <p:cNvSpPr>
            <a:spLocks noGrp="1"/>
          </p:cNvSpPr>
          <p:nvPr>
            <p:ph type="title"/>
          </p:nvPr>
        </p:nvSpPr>
        <p:spPr/>
        <p:txBody>
          <a:bodyPr/>
          <a:lstStyle/>
          <a:p>
            <a:r>
              <a:rPr lang="zh-CN" altLang="en-US" dirty="0"/>
              <a:t>第三节  幼儿园课程建设与课程领导力</a:t>
            </a:r>
          </a:p>
        </p:txBody>
      </p:sp>
      <p:sp>
        <p:nvSpPr>
          <p:cNvPr id="4" name="文本框 3">
            <a:extLst>
              <a:ext uri="{FF2B5EF4-FFF2-40B4-BE49-F238E27FC236}">
                <a16:creationId xmlns:a16="http://schemas.microsoft.com/office/drawing/2014/main" id="{36DC2922-F5D4-D048-80BC-E64A1E33A95B}"/>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幼儿园课程建设的缘由</a:t>
            </a:r>
          </a:p>
        </p:txBody>
      </p:sp>
      <p:grpSp>
        <p:nvGrpSpPr>
          <p:cNvPr id="29" name="组合 28">
            <a:extLst>
              <a:ext uri="{FF2B5EF4-FFF2-40B4-BE49-F238E27FC236}">
                <a16:creationId xmlns:a16="http://schemas.microsoft.com/office/drawing/2014/main" id="{06AC476B-CAF9-6034-4086-545CD0F627D7}"/>
              </a:ext>
            </a:extLst>
          </p:cNvPr>
          <p:cNvGrpSpPr/>
          <p:nvPr/>
        </p:nvGrpSpPr>
        <p:grpSpPr>
          <a:xfrm>
            <a:off x="1855070" y="2096082"/>
            <a:ext cx="6530040" cy="2569224"/>
            <a:chOff x="530123" y="2089862"/>
            <a:chExt cx="10725926" cy="3986530"/>
          </a:xfrm>
        </p:grpSpPr>
        <p:sp>
          <p:nvSpPr>
            <p:cNvPr id="7" name="五边形 143">
              <a:extLst>
                <a:ext uri="{FF2B5EF4-FFF2-40B4-BE49-F238E27FC236}">
                  <a16:creationId xmlns:a16="http://schemas.microsoft.com/office/drawing/2014/main" id="{792D1A58-934E-64D2-1F02-AE0254D3A809}"/>
                </a:ext>
              </a:extLst>
            </p:cNvPr>
            <p:cNvSpPr/>
            <p:nvPr>
              <p:custDataLst>
                <p:tags r:id="rId1"/>
              </p:custDataLst>
            </p:nvPr>
          </p:nvSpPr>
          <p:spPr>
            <a:xfrm>
              <a:off x="3654323" y="2442287"/>
              <a:ext cx="1920875" cy="466090"/>
            </a:xfrm>
            <a:prstGeom prst="homePlate">
              <a:avLst/>
            </a:prstGeom>
            <a:noFill/>
            <a:ln>
              <a:solidFill>
                <a:srgbClr val="2A5010">
                  <a:alpha val="40000"/>
                </a:srgbClr>
              </a:solid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p>
          </p:txBody>
        </p:sp>
        <p:sp>
          <p:nvSpPr>
            <p:cNvPr id="8" name="弧形 7">
              <a:extLst>
                <a:ext uri="{FF2B5EF4-FFF2-40B4-BE49-F238E27FC236}">
                  <a16:creationId xmlns:a16="http://schemas.microsoft.com/office/drawing/2014/main" id="{83C4DE73-EB7A-0CD7-5522-787F0D5C43B3}"/>
                </a:ext>
              </a:extLst>
            </p:cNvPr>
            <p:cNvSpPr/>
            <p:nvPr>
              <p:custDataLst>
                <p:tags r:id="rId2"/>
              </p:custDataLst>
            </p:nvPr>
          </p:nvSpPr>
          <p:spPr>
            <a:xfrm>
              <a:off x="530123" y="2089862"/>
              <a:ext cx="3651250" cy="3859530"/>
            </a:xfrm>
            <a:prstGeom prst="arc">
              <a:avLst>
                <a:gd name="adj1" fmla="val 16200000"/>
                <a:gd name="adj2" fmla="val 5414109"/>
              </a:avLst>
            </a:prstGeom>
            <a:noFill/>
            <a:ln w="12700">
              <a:solidFill>
                <a:schemeClr val="accent1"/>
              </a:solidFill>
            </a:ln>
          </p:spPr>
          <p:style>
            <a:lnRef idx="1">
              <a:srgbClr val="3366FE"/>
            </a:lnRef>
            <a:fillRef idx="0">
              <a:srgbClr val="3366FE"/>
            </a:fillRef>
            <a:effectRef idx="0">
              <a:srgbClr val="3366FE"/>
            </a:effectRef>
            <a:fontRef idx="minor">
              <a:srgbClr val="000000"/>
            </a:fontRef>
          </p:style>
          <p:txBody>
            <a:bodyPr rtlCol="0" anchor="ctr"/>
            <a:lstStyle/>
            <a:p>
              <a:pPr algn="ctr"/>
              <a:endParaRPr lang="zh-CN" altLang="en-US">
                <a:cs typeface="思源黑体 CN Regular" panose="020B0500000000000000" charset="-122"/>
              </a:endParaRPr>
            </a:p>
          </p:txBody>
        </p:sp>
        <p:sp>
          <p:nvSpPr>
            <p:cNvPr id="9" name="椭圆 8">
              <a:extLst>
                <a:ext uri="{FF2B5EF4-FFF2-40B4-BE49-F238E27FC236}">
                  <a16:creationId xmlns:a16="http://schemas.microsoft.com/office/drawing/2014/main" id="{A182CC95-25E6-509F-3E0B-DDC7A9ADB992}"/>
                </a:ext>
              </a:extLst>
            </p:cNvPr>
            <p:cNvSpPr/>
            <p:nvPr>
              <p:custDataLst>
                <p:tags r:id="rId3"/>
              </p:custDataLst>
            </p:nvPr>
          </p:nvSpPr>
          <p:spPr>
            <a:xfrm>
              <a:off x="963193" y="2750262"/>
              <a:ext cx="2538730" cy="2538730"/>
            </a:xfrm>
            <a:prstGeom prst="ellipse">
              <a:avLst/>
            </a:prstGeom>
            <a:solidFill>
              <a:schemeClr val="accent1"/>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cs typeface="思源黑体 CN Regular" panose="020B0500000000000000" charset="-122"/>
              </a:endParaRPr>
            </a:p>
          </p:txBody>
        </p:sp>
        <p:sp>
          <p:nvSpPr>
            <p:cNvPr id="10" name="椭圆 9">
              <a:extLst>
                <a:ext uri="{FF2B5EF4-FFF2-40B4-BE49-F238E27FC236}">
                  <a16:creationId xmlns:a16="http://schemas.microsoft.com/office/drawing/2014/main" id="{1B8D3422-D3C0-5B93-DC6A-9E01DCCCAD57}"/>
                </a:ext>
              </a:extLst>
            </p:cNvPr>
            <p:cNvSpPr/>
            <p:nvPr>
              <p:custDataLst>
                <p:tags r:id="rId4"/>
              </p:custDataLst>
            </p:nvPr>
          </p:nvSpPr>
          <p:spPr>
            <a:xfrm>
              <a:off x="1194333" y="2750262"/>
              <a:ext cx="2538730" cy="2538730"/>
            </a:xfrm>
            <a:prstGeom prst="ellipse">
              <a:avLst/>
            </a:prstGeom>
            <a:noFill/>
            <a:ln>
              <a:solidFill>
                <a:schemeClr val="accent1"/>
              </a:solid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cs typeface="思源黑体 CN Regular" panose="020B0500000000000000" charset="-122"/>
              </a:endParaRPr>
            </a:p>
          </p:txBody>
        </p:sp>
        <p:sp>
          <p:nvSpPr>
            <p:cNvPr id="11" name="文本框 10">
              <a:extLst>
                <a:ext uri="{FF2B5EF4-FFF2-40B4-BE49-F238E27FC236}">
                  <a16:creationId xmlns:a16="http://schemas.microsoft.com/office/drawing/2014/main" id="{14191458-61FD-1EC7-D2AA-2574699D787A}"/>
                </a:ext>
              </a:extLst>
            </p:cNvPr>
            <p:cNvSpPr txBox="1"/>
            <p:nvPr>
              <p:custDataLst>
                <p:tags r:id="rId5"/>
              </p:custDataLst>
            </p:nvPr>
          </p:nvSpPr>
          <p:spPr>
            <a:xfrm>
              <a:off x="1031773" y="3367910"/>
              <a:ext cx="2388235" cy="1306195"/>
            </a:xfrm>
            <a:prstGeom prst="rect">
              <a:avLst/>
            </a:prstGeom>
            <a:noFill/>
          </p:spPr>
          <p:txBody>
            <a:bodyPr wrap="none" bIns="0" rtlCol="0" anchor="ctr" anchorCtr="0"/>
            <a:lstStyle/>
            <a:p>
              <a:r>
                <a:rPr lang="zh-CN" altLang="en-US" sz="2000" b="1" dirty="0">
                  <a:solidFill>
                    <a:schemeClr val="bg1"/>
                  </a:solidFill>
                  <a:cs typeface="宋体" charset="0"/>
                  <a:sym typeface="+mn-ea"/>
                </a:rPr>
                <a:t>幼儿园课程</a:t>
              </a:r>
              <a:endParaRPr lang="en-US" altLang="zh-CN" sz="2000" b="1" dirty="0">
                <a:solidFill>
                  <a:schemeClr val="bg1"/>
                </a:solidFill>
                <a:cs typeface="宋体" charset="0"/>
                <a:sym typeface="+mn-ea"/>
              </a:endParaRPr>
            </a:p>
            <a:p>
              <a:r>
                <a:rPr lang="zh-CN" altLang="en-US" sz="2000" b="1" dirty="0">
                  <a:solidFill>
                    <a:schemeClr val="bg1"/>
                  </a:solidFill>
                  <a:cs typeface="宋体" charset="0"/>
                  <a:sym typeface="+mn-ea"/>
                </a:rPr>
                <a:t>建设的缘由</a:t>
              </a:r>
              <a:endParaRPr lang="zh-CN" altLang="en-US" sz="2000" b="1" spc="300" dirty="0">
                <a:solidFill>
                  <a:srgbClr val="FFFFFF"/>
                </a:solidFill>
                <a:uFillTx/>
                <a:latin typeface="思源黑体 CN Bold" panose="020B0800000000000000" charset="-122"/>
                <a:ea typeface="思源黑体 CN Bold" panose="020B0800000000000000" charset="-122"/>
                <a:sym typeface="微软雅黑" panose="020B0503020204020204" pitchFamily="34" charset="-122"/>
              </a:endParaRPr>
            </a:p>
          </p:txBody>
        </p:sp>
        <p:sp>
          <p:nvSpPr>
            <p:cNvPr id="12" name="五边形 146">
              <a:extLst>
                <a:ext uri="{FF2B5EF4-FFF2-40B4-BE49-F238E27FC236}">
                  <a16:creationId xmlns:a16="http://schemas.microsoft.com/office/drawing/2014/main" id="{BF725DAB-2F11-DBB1-1732-B8C0BF5D39C7}"/>
                </a:ext>
              </a:extLst>
            </p:cNvPr>
            <p:cNvSpPr/>
            <p:nvPr>
              <p:custDataLst>
                <p:tags r:id="rId6"/>
              </p:custDataLst>
            </p:nvPr>
          </p:nvSpPr>
          <p:spPr>
            <a:xfrm>
              <a:off x="3858158" y="5292802"/>
              <a:ext cx="1920875" cy="466090"/>
            </a:xfrm>
            <a:prstGeom prst="homePlate">
              <a:avLst/>
            </a:prstGeom>
            <a:noFill/>
            <a:ln>
              <a:gradFill>
                <a:gsLst>
                  <a:gs pos="0">
                    <a:srgbClr val="FFFFFF"/>
                  </a:gs>
                  <a:gs pos="100000">
                    <a:srgbClr val="AAE20A">
                      <a:lumMod val="40000"/>
                      <a:lumOff val="60000"/>
                    </a:srgbClr>
                  </a:gs>
                </a:gsLst>
                <a:lin ang="0" scaled="1"/>
              </a:grad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p>
          </p:txBody>
        </p:sp>
        <p:sp>
          <p:nvSpPr>
            <p:cNvPr id="13" name="五边形 132">
              <a:extLst>
                <a:ext uri="{FF2B5EF4-FFF2-40B4-BE49-F238E27FC236}">
                  <a16:creationId xmlns:a16="http://schemas.microsoft.com/office/drawing/2014/main" id="{0D57D206-30DE-FD6D-AE8A-9C85DC5D464C}"/>
                </a:ext>
              </a:extLst>
            </p:cNvPr>
            <p:cNvSpPr/>
            <p:nvPr>
              <p:custDataLst>
                <p:tags r:id="rId7"/>
              </p:custDataLst>
            </p:nvPr>
          </p:nvSpPr>
          <p:spPr>
            <a:xfrm>
              <a:off x="3696868" y="5232477"/>
              <a:ext cx="1920875" cy="466090"/>
            </a:xfrm>
            <a:prstGeom prst="homePlate">
              <a:avLst/>
            </a:prstGeom>
            <a:gradFill>
              <a:gsLst>
                <a:gs pos="0">
                  <a:srgbClr val="AAE20A">
                    <a:lumMod val="20000"/>
                    <a:lumOff val="80000"/>
                    <a:alpha val="15000"/>
                  </a:srgbClr>
                </a:gs>
                <a:gs pos="100000">
                  <a:srgbClr val="AAE20A">
                    <a:lumMod val="20000"/>
                    <a:lumOff val="80000"/>
                  </a:srgbClr>
                </a:gs>
              </a:gsLst>
              <a:lin ang="0" scaled="0"/>
            </a:gradFill>
            <a:ln>
              <a:no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p>
          </p:txBody>
        </p:sp>
        <p:sp>
          <p:nvSpPr>
            <p:cNvPr id="14" name="椭圆 13">
              <a:extLst>
                <a:ext uri="{FF2B5EF4-FFF2-40B4-BE49-F238E27FC236}">
                  <a16:creationId xmlns:a16="http://schemas.microsoft.com/office/drawing/2014/main" id="{0E148189-F8CA-FBA4-BAE1-75F169EEB644}"/>
                </a:ext>
              </a:extLst>
            </p:cNvPr>
            <p:cNvSpPr/>
            <p:nvPr>
              <p:custDataLst>
                <p:tags r:id="rId8"/>
              </p:custDataLst>
            </p:nvPr>
          </p:nvSpPr>
          <p:spPr>
            <a:xfrm>
              <a:off x="3527323" y="5206442"/>
              <a:ext cx="435610" cy="435610"/>
            </a:xfrm>
            <a:prstGeom prst="ellipse">
              <a:avLst/>
            </a:prstGeom>
            <a:solidFill>
              <a:srgbClr val="AAE20A"/>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cs typeface="思源黑体 CN Regular" panose="020B0500000000000000" charset="-122"/>
              </a:endParaRPr>
            </a:p>
          </p:txBody>
        </p:sp>
        <p:sp>
          <p:nvSpPr>
            <p:cNvPr id="15" name="文本框 14">
              <a:extLst>
                <a:ext uri="{FF2B5EF4-FFF2-40B4-BE49-F238E27FC236}">
                  <a16:creationId xmlns:a16="http://schemas.microsoft.com/office/drawing/2014/main" id="{83C9C261-6161-81BA-AF4A-39FAC08A2392}"/>
                </a:ext>
              </a:extLst>
            </p:cNvPr>
            <p:cNvSpPr txBox="1"/>
            <p:nvPr>
              <p:custDataLst>
                <p:tags r:id="rId9"/>
              </p:custDataLst>
            </p:nvPr>
          </p:nvSpPr>
          <p:spPr>
            <a:xfrm>
              <a:off x="3962933" y="5288992"/>
              <a:ext cx="1598295" cy="353060"/>
            </a:xfrm>
            <a:prstGeom prst="rect">
              <a:avLst/>
            </a:prstGeom>
            <a:noFill/>
          </p:spPr>
          <p:txBody>
            <a:bodyPr wrap="square" bIns="0" rtlCol="0">
              <a:noAutofit/>
            </a:bodyPr>
            <a:lstStyle/>
            <a:p>
              <a:pPr algn="l"/>
              <a:r>
                <a:rPr lang="zh-CN" altLang="en-US" sz="1400" spc="300" dirty="0">
                  <a:solidFill>
                    <a:srgbClr val="AAE20A"/>
                  </a:solidFill>
                  <a:latin typeface="思源黑体 CN Bold" panose="020B0800000000000000" charset="-122"/>
                  <a:ea typeface="思源黑体 CN Bold" panose="020B0800000000000000" charset="-122"/>
                </a:rPr>
                <a:t>其三</a:t>
              </a:r>
              <a:endParaRPr lang="zh-CN" altLang="en-US" sz="1400" spc="300" dirty="0">
                <a:solidFill>
                  <a:srgbClr val="AAE20A"/>
                </a:solidFill>
                <a:uFillTx/>
                <a:latin typeface="思源黑体 CN Bold" panose="020B0800000000000000" charset="-122"/>
                <a:ea typeface="思源黑体 CN Bold" panose="020B0800000000000000" charset="-122"/>
              </a:endParaRPr>
            </a:p>
          </p:txBody>
        </p:sp>
        <p:pic>
          <p:nvPicPr>
            <p:cNvPr id="16" name="图片 151" descr="333438303937363b333438313037383bcafdbeddb7d6cef6">
              <a:extLst>
                <a:ext uri="{FF2B5EF4-FFF2-40B4-BE49-F238E27FC236}">
                  <a16:creationId xmlns:a16="http://schemas.microsoft.com/office/drawing/2014/main" id="{C4A7F5C2-61F0-D53E-3824-B939BC14A318}"/>
                </a:ext>
              </a:extLst>
            </p:cNvPr>
            <p:cNvPicPr>
              <a:picLocks noChangeAspect="1"/>
            </p:cNvPicPr>
            <p:nvPr>
              <p:custDataLst>
                <p:tags r:id="rId10"/>
              </p:custDataLst>
            </p:nvPr>
          </p:nvPicPr>
          <p:blipFill>
            <a:blip r:embed="rId24">
              <a:extLst>
                <a:ext uri="{96DAC541-7B7A-43D3-8B79-37D633B846F1}">
                  <asvg:svgBlip xmlns:asvg="http://schemas.microsoft.com/office/drawing/2016/SVG/main" r:embed="rId25"/>
                </a:ext>
              </a:extLst>
            </a:blip>
            <a:stretch>
              <a:fillRect/>
            </a:stretch>
          </p:blipFill>
          <p:spPr>
            <a:xfrm>
              <a:off x="3618763" y="5298517"/>
              <a:ext cx="252095" cy="252095"/>
            </a:xfrm>
            <a:prstGeom prst="rect">
              <a:avLst/>
            </a:prstGeom>
          </p:spPr>
        </p:pic>
        <p:sp>
          <p:nvSpPr>
            <p:cNvPr id="17" name="五边形 145">
              <a:extLst>
                <a:ext uri="{FF2B5EF4-FFF2-40B4-BE49-F238E27FC236}">
                  <a16:creationId xmlns:a16="http://schemas.microsoft.com/office/drawing/2014/main" id="{D9D4CD0D-5E60-4153-989A-7A9F1DD4B221}"/>
                </a:ext>
              </a:extLst>
            </p:cNvPr>
            <p:cNvSpPr/>
            <p:nvPr>
              <p:custDataLst>
                <p:tags r:id="rId11"/>
              </p:custDataLst>
            </p:nvPr>
          </p:nvSpPr>
          <p:spPr>
            <a:xfrm>
              <a:off x="4378223" y="3824682"/>
              <a:ext cx="1920875" cy="466090"/>
            </a:xfrm>
            <a:prstGeom prst="homePlate">
              <a:avLst/>
            </a:prstGeom>
            <a:noFill/>
            <a:ln>
              <a:solidFill>
                <a:srgbClr val="6C911D">
                  <a:alpha val="40000"/>
                </a:srgbClr>
              </a:solid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p>
          </p:txBody>
        </p:sp>
        <p:sp>
          <p:nvSpPr>
            <p:cNvPr id="18" name="五边形 131">
              <a:extLst>
                <a:ext uri="{FF2B5EF4-FFF2-40B4-BE49-F238E27FC236}">
                  <a16:creationId xmlns:a16="http://schemas.microsoft.com/office/drawing/2014/main" id="{0C71B109-D4A5-08C9-FAD6-FFDE52DDC9B5}"/>
                </a:ext>
              </a:extLst>
            </p:cNvPr>
            <p:cNvSpPr/>
            <p:nvPr>
              <p:custDataLst>
                <p:tags r:id="rId12"/>
              </p:custDataLst>
            </p:nvPr>
          </p:nvSpPr>
          <p:spPr>
            <a:xfrm>
              <a:off x="4191533" y="3766262"/>
              <a:ext cx="1920875" cy="466090"/>
            </a:xfrm>
            <a:prstGeom prst="homePlate">
              <a:avLst/>
            </a:prstGeom>
            <a:solidFill>
              <a:srgbClr val="C0E474">
                <a:alpha val="40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p>
          </p:txBody>
        </p:sp>
        <p:sp>
          <p:nvSpPr>
            <p:cNvPr id="19" name="椭圆 18">
              <a:extLst>
                <a:ext uri="{FF2B5EF4-FFF2-40B4-BE49-F238E27FC236}">
                  <a16:creationId xmlns:a16="http://schemas.microsoft.com/office/drawing/2014/main" id="{AFE3EE3E-A226-D269-D274-0EE60CF7537F}"/>
                </a:ext>
              </a:extLst>
            </p:cNvPr>
            <p:cNvSpPr/>
            <p:nvPr>
              <p:custDataLst>
                <p:tags r:id="rId13"/>
              </p:custDataLst>
            </p:nvPr>
          </p:nvSpPr>
          <p:spPr>
            <a:xfrm>
              <a:off x="4044848" y="3781502"/>
              <a:ext cx="435610" cy="435610"/>
            </a:xfrm>
            <a:prstGeom prst="ellipse">
              <a:avLst/>
            </a:prstGeom>
            <a:solidFill>
              <a:schemeClr val="accent1">
                <a:lumMod val="75000"/>
              </a:scheme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cs typeface="思源黑体 CN Regular" panose="020B0500000000000000" charset="-122"/>
              </a:endParaRPr>
            </a:p>
          </p:txBody>
        </p:sp>
        <p:sp>
          <p:nvSpPr>
            <p:cNvPr id="20" name="文本框 19">
              <a:extLst>
                <a:ext uri="{FF2B5EF4-FFF2-40B4-BE49-F238E27FC236}">
                  <a16:creationId xmlns:a16="http://schemas.microsoft.com/office/drawing/2014/main" id="{9233B53B-1872-72E1-CF80-95F9FAD5D6AD}"/>
                </a:ext>
              </a:extLst>
            </p:cNvPr>
            <p:cNvSpPr txBox="1"/>
            <p:nvPr>
              <p:custDataLst>
                <p:tags r:id="rId14"/>
              </p:custDataLst>
            </p:nvPr>
          </p:nvSpPr>
          <p:spPr>
            <a:xfrm>
              <a:off x="4457596" y="3822778"/>
              <a:ext cx="1884317" cy="353060"/>
            </a:xfrm>
            <a:prstGeom prst="rect">
              <a:avLst/>
            </a:prstGeom>
            <a:noFill/>
          </p:spPr>
          <p:txBody>
            <a:bodyPr wrap="square" bIns="0" rtlCol="0">
              <a:normAutofit fontScale="67500" lnSpcReduction="20000"/>
            </a:bodyPr>
            <a:lstStyle/>
            <a:p>
              <a:pPr algn="l"/>
              <a:r>
                <a:rPr lang="zh-CN" altLang="en-US" sz="2000" spc="300" dirty="0">
                  <a:solidFill>
                    <a:schemeClr val="accent1">
                      <a:lumMod val="75000"/>
                    </a:schemeClr>
                  </a:solidFill>
                  <a:latin typeface="思源黑体 CN Bold" panose="020B0800000000000000" charset="-122"/>
                  <a:ea typeface="思源黑体 CN Bold" panose="020B0800000000000000" charset="-122"/>
                </a:rPr>
                <a:t>其二</a:t>
              </a:r>
              <a:endParaRPr lang="zh-CN" altLang="en-US" sz="2000" spc="300" dirty="0">
                <a:solidFill>
                  <a:schemeClr val="accent1">
                    <a:lumMod val="75000"/>
                  </a:schemeClr>
                </a:solidFill>
                <a:uFillTx/>
                <a:latin typeface="思源黑体 CN Bold" panose="020B0800000000000000" charset="-122"/>
                <a:ea typeface="思源黑体 CN Bold" panose="020B0800000000000000" charset="-122"/>
              </a:endParaRPr>
            </a:p>
          </p:txBody>
        </p:sp>
        <p:pic>
          <p:nvPicPr>
            <p:cNvPr id="21" name="图片 152" descr="333438303937363b333438313038303bd7e9d6afbcdcb9b9">
              <a:extLst>
                <a:ext uri="{FF2B5EF4-FFF2-40B4-BE49-F238E27FC236}">
                  <a16:creationId xmlns:a16="http://schemas.microsoft.com/office/drawing/2014/main" id="{D12695FD-3BB0-E15D-BDF6-12A175B0FEE0}"/>
                </a:ext>
              </a:extLst>
            </p:cNvPr>
            <p:cNvPicPr>
              <a:picLocks noChangeAspect="1"/>
            </p:cNvPicPr>
            <p:nvPr>
              <p:custDataLst>
                <p:tags r:id="rId15"/>
              </p:custDataLst>
            </p:nvPr>
          </p:nvPicPr>
          <p:blipFill>
            <a:blip r:embed="rId26">
              <a:extLst>
                <a:ext uri="{96DAC541-7B7A-43D3-8B79-37D633B846F1}">
                  <asvg:svgBlip xmlns:asvg="http://schemas.microsoft.com/office/drawing/2016/SVG/main" r:embed="rId27"/>
                </a:ext>
              </a:extLst>
            </a:blip>
            <a:stretch>
              <a:fillRect/>
            </a:stretch>
          </p:blipFill>
          <p:spPr>
            <a:xfrm>
              <a:off x="4136288" y="3873577"/>
              <a:ext cx="252095" cy="252095"/>
            </a:xfrm>
            <a:prstGeom prst="rect">
              <a:avLst/>
            </a:prstGeom>
          </p:spPr>
        </p:pic>
        <p:sp>
          <p:nvSpPr>
            <p:cNvPr id="22" name="五边形 130">
              <a:extLst>
                <a:ext uri="{FF2B5EF4-FFF2-40B4-BE49-F238E27FC236}">
                  <a16:creationId xmlns:a16="http://schemas.microsoft.com/office/drawing/2014/main" id="{E9924A7A-703D-F517-1DDF-1ECCDE6EB73B}"/>
                </a:ext>
              </a:extLst>
            </p:cNvPr>
            <p:cNvSpPr/>
            <p:nvPr>
              <p:custDataLst>
                <p:tags r:id="rId16"/>
              </p:custDataLst>
            </p:nvPr>
          </p:nvSpPr>
          <p:spPr>
            <a:xfrm>
              <a:off x="3501923" y="2385772"/>
              <a:ext cx="1920875" cy="466090"/>
            </a:xfrm>
            <a:prstGeom prst="homePlate">
              <a:avLst/>
            </a:prstGeom>
            <a:solidFill>
              <a:srgbClr val="2A5010">
                <a:alpha val="40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p>
          </p:txBody>
        </p:sp>
        <p:sp>
          <p:nvSpPr>
            <p:cNvPr id="23" name="椭圆 22">
              <a:extLst>
                <a:ext uri="{FF2B5EF4-FFF2-40B4-BE49-F238E27FC236}">
                  <a16:creationId xmlns:a16="http://schemas.microsoft.com/office/drawing/2014/main" id="{3B405A78-C6A4-ED19-40A7-74AA6EFD508D}"/>
                </a:ext>
              </a:extLst>
            </p:cNvPr>
            <p:cNvSpPr/>
            <p:nvPr>
              <p:custDataLst>
                <p:tags r:id="rId17"/>
              </p:custDataLst>
            </p:nvPr>
          </p:nvSpPr>
          <p:spPr>
            <a:xfrm>
              <a:off x="3328568" y="2384502"/>
              <a:ext cx="435610" cy="435610"/>
            </a:xfrm>
            <a:prstGeom prst="ellipse">
              <a:avLst/>
            </a:prstGeom>
            <a:solidFill>
              <a:schemeClr val="accent2">
                <a:lumMod val="75000"/>
              </a:scheme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cs typeface="思源黑体 CN Regular" panose="020B0500000000000000" charset="-122"/>
              </a:endParaRPr>
            </a:p>
          </p:txBody>
        </p:sp>
        <p:sp>
          <p:nvSpPr>
            <p:cNvPr id="24" name="文本框 23">
              <a:extLst>
                <a:ext uri="{FF2B5EF4-FFF2-40B4-BE49-F238E27FC236}">
                  <a16:creationId xmlns:a16="http://schemas.microsoft.com/office/drawing/2014/main" id="{EF2325D1-585B-CF35-E7B4-73795194738B}"/>
                </a:ext>
              </a:extLst>
            </p:cNvPr>
            <p:cNvSpPr txBox="1"/>
            <p:nvPr>
              <p:custDataLst>
                <p:tags r:id="rId18"/>
              </p:custDataLst>
            </p:nvPr>
          </p:nvSpPr>
          <p:spPr>
            <a:xfrm>
              <a:off x="3815613" y="2442287"/>
              <a:ext cx="1598295" cy="353060"/>
            </a:xfrm>
            <a:prstGeom prst="rect">
              <a:avLst/>
            </a:prstGeom>
            <a:noFill/>
          </p:spPr>
          <p:txBody>
            <a:bodyPr wrap="square" bIns="0" rtlCol="0">
              <a:noAutofit/>
            </a:bodyPr>
            <a:lstStyle/>
            <a:p>
              <a:pPr algn="l"/>
              <a:r>
                <a:rPr lang="zh-CN" altLang="en-US" sz="1400" spc="300" dirty="0">
                  <a:solidFill>
                    <a:schemeClr val="accent2">
                      <a:lumMod val="50000"/>
                    </a:schemeClr>
                  </a:solidFill>
                  <a:latin typeface="思源黑体 CN Bold" panose="020B0800000000000000" charset="-122"/>
                  <a:ea typeface="思源黑体 CN Bold" panose="020B0800000000000000" charset="-122"/>
                </a:rPr>
                <a:t>其一</a:t>
              </a:r>
              <a:endParaRPr lang="zh-CN" altLang="en-US" sz="1400" spc="300" dirty="0">
                <a:solidFill>
                  <a:schemeClr val="accent2">
                    <a:lumMod val="50000"/>
                  </a:schemeClr>
                </a:solidFill>
                <a:uFillTx/>
                <a:latin typeface="思源黑体 CN Bold" panose="020B0800000000000000" charset="-122"/>
                <a:ea typeface="思源黑体 CN Bold" panose="020B0800000000000000" charset="-122"/>
              </a:endParaRPr>
            </a:p>
          </p:txBody>
        </p:sp>
        <p:pic>
          <p:nvPicPr>
            <p:cNvPr id="25" name="图片 153" descr="333438303937363b333438313037323bcad0b3a1cdc6b9e3">
              <a:extLst>
                <a:ext uri="{FF2B5EF4-FFF2-40B4-BE49-F238E27FC236}">
                  <a16:creationId xmlns:a16="http://schemas.microsoft.com/office/drawing/2014/main" id="{44518B46-FE0C-611E-E822-3F2308F4F59E}"/>
                </a:ext>
              </a:extLst>
            </p:cNvPr>
            <p:cNvPicPr>
              <a:picLocks noChangeAspect="1"/>
            </p:cNvPicPr>
            <p:nvPr>
              <p:custDataLst>
                <p:tags r:id="rId19"/>
              </p:custDataLst>
            </p:nvPr>
          </p:nvPicPr>
          <p:blipFill>
            <a:blip r:embed="rId28">
              <a:extLst>
                <a:ext uri="{96DAC541-7B7A-43D3-8B79-37D633B846F1}">
                  <asvg:svgBlip xmlns:asvg="http://schemas.microsoft.com/office/drawing/2016/SVG/main" r:embed="rId29"/>
                </a:ext>
              </a:extLst>
            </a:blip>
            <a:stretch>
              <a:fillRect/>
            </a:stretch>
          </p:blipFill>
          <p:spPr>
            <a:xfrm>
              <a:off x="3420008" y="2476577"/>
              <a:ext cx="252095" cy="252095"/>
            </a:xfrm>
            <a:prstGeom prst="rect">
              <a:avLst/>
            </a:prstGeom>
          </p:spPr>
        </p:pic>
        <p:sp>
          <p:nvSpPr>
            <p:cNvPr id="26" name="文本框 25">
              <a:extLst>
                <a:ext uri="{FF2B5EF4-FFF2-40B4-BE49-F238E27FC236}">
                  <a16:creationId xmlns:a16="http://schemas.microsoft.com/office/drawing/2014/main" id="{65F06A16-C5E7-36D0-2564-0F2E3530C71E}"/>
                </a:ext>
              </a:extLst>
            </p:cNvPr>
            <p:cNvSpPr txBox="1"/>
            <p:nvPr>
              <p:custDataLst>
                <p:tags r:id="rId20"/>
              </p:custDataLst>
            </p:nvPr>
          </p:nvSpPr>
          <p:spPr>
            <a:xfrm>
              <a:off x="6338610" y="3822778"/>
              <a:ext cx="4393810" cy="481664"/>
            </a:xfrm>
            <a:prstGeom prst="rect">
              <a:avLst/>
            </a:prstGeom>
            <a:noFill/>
          </p:spPr>
          <p:txBody>
            <a:bodyPr wrap="square" rtlCol="0"/>
            <a:lstStyle/>
            <a:p>
              <a:pPr>
                <a:spcAft>
                  <a:spcPts val="1000"/>
                </a:spcAft>
              </a:pPr>
              <a:r>
                <a:rPr lang="zh-CN" altLang="en-US" sz="2000" spc="150" dirty="0">
                  <a:solidFill>
                    <a:schemeClr val="accent1">
                      <a:lumMod val="75000"/>
                    </a:schemeClr>
                  </a:solidFill>
                  <a:latin typeface="思源黑体 CN Regular" panose="020B0500000000000000" charset="-122"/>
                  <a:ea typeface="思源黑体 CN Regular" panose="020B0500000000000000" charset="-122"/>
                  <a:sym typeface="微软雅黑" panose="020B0503020204020204" pitchFamily="34" charset="-122"/>
                </a:rPr>
                <a:t>一份办幼儿园的责任</a:t>
              </a:r>
            </a:p>
          </p:txBody>
        </p:sp>
        <p:sp>
          <p:nvSpPr>
            <p:cNvPr id="27" name="文本框 26">
              <a:extLst>
                <a:ext uri="{FF2B5EF4-FFF2-40B4-BE49-F238E27FC236}">
                  <a16:creationId xmlns:a16="http://schemas.microsoft.com/office/drawing/2014/main" id="{BD08EC73-031B-0E3A-3169-C04E75A4EA90}"/>
                </a:ext>
              </a:extLst>
            </p:cNvPr>
            <p:cNvSpPr txBox="1"/>
            <p:nvPr>
              <p:custDataLst>
                <p:tags r:id="rId21"/>
              </p:custDataLst>
            </p:nvPr>
          </p:nvSpPr>
          <p:spPr>
            <a:xfrm>
              <a:off x="5871109" y="5206442"/>
              <a:ext cx="5384940" cy="869950"/>
            </a:xfrm>
            <a:prstGeom prst="rect">
              <a:avLst/>
            </a:prstGeom>
            <a:noFill/>
          </p:spPr>
          <p:txBody>
            <a:bodyPr wrap="square" rtlCol="0">
              <a:noAutofit/>
            </a:bodyPr>
            <a:lstStyle/>
            <a:p>
              <a:pPr>
                <a:lnSpc>
                  <a:spcPct val="130000"/>
                </a:lnSpc>
                <a:spcAft>
                  <a:spcPts val="1000"/>
                </a:spcAft>
              </a:pPr>
              <a:r>
                <a:rPr lang="zh-CN" altLang="en-US" sz="2000" spc="150" dirty="0">
                  <a:solidFill>
                    <a:schemeClr val="accent1"/>
                  </a:solidFill>
                  <a:latin typeface="思源黑体 CN Regular" panose="020B0500000000000000" charset="-122"/>
                  <a:ea typeface="思源黑体 CN Regular" panose="020B0500000000000000" charset="-122"/>
                  <a:sym typeface="微软雅黑" panose="020B0503020204020204" pitchFamily="34" charset="-122"/>
                </a:rPr>
                <a:t>一项承载诸多意义的工作</a:t>
              </a:r>
              <a:endParaRPr lang="zh-CN" altLang="en-US" sz="2000" spc="150" dirty="0">
                <a:solidFill>
                  <a:schemeClr val="accent1"/>
                </a:solidFill>
                <a:uFillTx/>
                <a:latin typeface="思源黑体 CN Regular" panose="020B0500000000000000" charset="-122"/>
                <a:ea typeface="思源黑体 CN Regular" panose="020B0500000000000000" charset="-122"/>
                <a:sym typeface="微软雅黑" panose="020B0503020204020204" pitchFamily="34" charset="-122"/>
              </a:endParaRPr>
            </a:p>
          </p:txBody>
        </p:sp>
        <p:sp>
          <p:nvSpPr>
            <p:cNvPr id="28" name="文本框 27">
              <a:extLst>
                <a:ext uri="{FF2B5EF4-FFF2-40B4-BE49-F238E27FC236}">
                  <a16:creationId xmlns:a16="http://schemas.microsoft.com/office/drawing/2014/main" id="{FA7B24CB-63C8-9F84-5732-9E2E6A42AE12}"/>
                </a:ext>
              </a:extLst>
            </p:cNvPr>
            <p:cNvSpPr txBox="1"/>
            <p:nvPr>
              <p:custDataLst>
                <p:tags r:id="rId22"/>
              </p:custDataLst>
            </p:nvPr>
          </p:nvSpPr>
          <p:spPr>
            <a:xfrm>
              <a:off x="5636158" y="2323224"/>
              <a:ext cx="4393810" cy="704215"/>
            </a:xfrm>
            <a:prstGeom prst="rect">
              <a:avLst/>
            </a:prstGeom>
            <a:noFill/>
          </p:spPr>
          <p:txBody>
            <a:bodyPr wrap="square" rtlCol="0">
              <a:noAutofit/>
            </a:bodyPr>
            <a:lstStyle/>
            <a:p>
              <a:pPr>
                <a:lnSpc>
                  <a:spcPct val="130000"/>
                </a:lnSpc>
                <a:spcAft>
                  <a:spcPts val="1000"/>
                </a:spcAft>
              </a:pPr>
              <a:r>
                <a:rPr lang="zh-CN" altLang="en-US" sz="2000" spc="150" dirty="0">
                  <a:solidFill>
                    <a:schemeClr val="accent2">
                      <a:lumMod val="50000"/>
                    </a:schemeClr>
                  </a:solidFill>
                  <a:latin typeface="思源黑体 CN Regular" panose="020B0500000000000000" charset="-122"/>
                  <a:ea typeface="思源黑体 CN Regular" panose="020B0500000000000000" charset="-122"/>
                  <a:sym typeface="微软雅黑" panose="020B0503020204020204" pitchFamily="34" charset="-122"/>
                </a:rPr>
                <a:t>一种课程决策的权力</a:t>
              </a:r>
            </a:p>
          </p:txBody>
        </p:sp>
      </p:grpSp>
      <p:sp>
        <p:nvSpPr>
          <p:cNvPr id="30" name="内容占位符 5">
            <a:extLst>
              <a:ext uri="{FF2B5EF4-FFF2-40B4-BE49-F238E27FC236}">
                <a16:creationId xmlns:a16="http://schemas.microsoft.com/office/drawing/2014/main" id="{F8B34F2C-614C-7A56-773D-2B246B325EF8}"/>
              </a:ext>
            </a:extLst>
          </p:cNvPr>
          <p:cNvSpPr>
            <a:spLocks noGrp="1"/>
          </p:cNvSpPr>
          <p:nvPr>
            <p:ph idx="1"/>
          </p:nvPr>
        </p:nvSpPr>
        <p:spPr>
          <a:xfrm>
            <a:off x="681725" y="4904531"/>
            <a:ext cx="9419208" cy="1320801"/>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此外，幼儿园课程建设能提高课程的“生态”适应性。</a:t>
            </a:r>
            <a:endParaRPr lang="en-US" altLang="zh-CN" sz="2000"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dirty="0">
                <a:latin typeface="华文中宋" panose="02010600040101010101" pitchFamily="2" charset="-122"/>
                <a:ea typeface="华文中宋" panose="02010600040101010101" pitchFamily="2" charset="-122"/>
              </a:rPr>
              <a:t>      </a:t>
            </a:r>
            <a:r>
              <a:rPr lang="zh-CN" altLang="en-US" sz="2000" dirty="0">
                <a:latin typeface="华文中宋" panose="02010600040101010101" pitchFamily="2" charset="-122"/>
                <a:ea typeface="华文中宋" panose="02010600040101010101" pitchFamily="2" charset="-122"/>
              </a:rPr>
              <a:t>另外，幼儿园课程建设也是实现幼儿园教育目标和打造办园特色的必由之路。</a:t>
            </a:r>
          </a:p>
        </p:txBody>
      </p:sp>
    </p:spTree>
    <p:extLst>
      <p:ext uri="{BB962C8B-B14F-4D97-AF65-F5344CB8AC3E}">
        <p14:creationId xmlns:p14="http://schemas.microsoft.com/office/powerpoint/2010/main" val="1172733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EA1A7D-6576-EAE8-C923-94DEBAE4018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7AC6704-7FCE-4554-800F-0F3514F4BC2E}"/>
              </a:ext>
            </a:extLst>
          </p:cNvPr>
          <p:cNvSpPr>
            <a:spLocks noGrp="1"/>
          </p:cNvSpPr>
          <p:nvPr>
            <p:ph type="title"/>
          </p:nvPr>
        </p:nvSpPr>
        <p:spPr/>
        <p:txBody>
          <a:bodyPr/>
          <a:lstStyle/>
          <a:p>
            <a:r>
              <a:rPr lang="zh-CN" altLang="en-US" dirty="0"/>
              <a:t>第三节  幼儿园课程建设与课程领导力</a:t>
            </a:r>
          </a:p>
        </p:txBody>
      </p:sp>
      <p:sp>
        <p:nvSpPr>
          <p:cNvPr id="4" name="文本框 3">
            <a:extLst>
              <a:ext uri="{FF2B5EF4-FFF2-40B4-BE49-F238E27FC236}">
                <a16:creationId xmlns:a16="http://schemas.microsoft.com/office/drawing/2014/main" id="{C34DE25E-176E-32B7-8486-05FE857A778F}"/>
              </a:ext>
            </a:extLst>
          </p:cNvPr>
          <p:cNvSpPr txBox="1"/>
          <p:nvPr/>
        </p:nvSpPr>
        <p:spPr>
          <a:xfrm>
            <a:off x="863946" y="1270000"/>
            <a:ext cx="7978396" cy="523220"/>
          </a:xfrm>
          <a:prstGeom prst="rect">
            <a:avLst/>
          </a:prstGeom>
          <a:noFill/>
        </p:spPr>
        <p:txBody>
          <a:bodyPr wrap="square" rtlCol="0">
            <a:spAutoFit/>
          </a:bodyPr>
          <a:lstStyle/>
          <a:p>
            <a:r>
              <a:rPr lang="zh-CN" altLang="en-US" sz="2800" dirty="0"/>
              <a:t>三、 幼儿园课程建设中的课程领导力</a:t>
            </a:r>
          </a:p>
        </p:txBody>
      </p:sp>
      <p:sp>
        <p:nvSpPr>
          <p:cNvPr id="6" name="内容占位符 5">
            <a:extLst>
              <a:ext uri="{FF2B5EF4-FFF2-40B4-BE49-F238E27FC236}">
                <a16:creationId xmlns:a16="http://schemas.microsoft.com/office/drawing/2014/main" id="{B84B522E-E6CB-76F7-B991-C14FE343D2D0}"/>
              </a:ext>
            </a:extLst>
          </p:cNvPr>
          <p:cNvSpPr>
            <a:spLocks noGrp="1"/>
          </p:cNvSpPr>
          <p:nvPr>
            <p:ph idx="1"/>
          </p:nvPr>
        </p:nvSpPr>
        <p:spPr>
          <a:xfrm>
            <a:off x="677334" y="2590800"/>
            <a:ext cx="9311611" cy="1635780"/>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建设是一项庞大的、系统的工程。从建设过程来看，课程建设一般要经历课程计划、课程实施、课程评价和管理这几个阶段，对应这些建设内容和过程，就需要体现相应的不同向度的课程领导力，真正做到通过提升课程领导力来促进幼儿园课程建设。</a:t>
            </a:r>
          </a:p>
        </p:txBody>
      </p:sp>
    </p:spTree>
    <p:extLst>
      <p:ext uri="{BB962C8B-B14F-4D97-AF65-F5344CB8AC3E}">
        <p14:creationId xmlns:p14="http://schemas.microsoft.com/office/powerpoint/2010/main" val="19332559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50ACC-8847-5B1B-1241-792CB60C8D6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64CD643-9E52-5282-4D30-A47EDE2415E1}"/>
              </a:ext>
            </a:extLst>
          </p:cNvPr>
          <p:cNvSpPr>
            <a:spLocks noGrp="1"/>
          </p:cNvSpPr>
          <p:nvPr>
            <p:ph type="title"/>
          </p:nvPr>
        </p:nvSpPr>
        <p:spPr/>
        <p:txBody>
          <a:bodyPr/>
          <a:lstStyle/>
          <a:p>
            <a:r>
              <a:rPr lang="zh-CN" altLang="en-US" dirty="0"/>
              <a:t>第三节  幼儿园课程建设与课程领导力</a:t>
            </a:r>
          </a:p>
        </p:txBody>
      </p:sp>
      <p:sp>
        <p:nvSpPr>
          <p:cNvPr id="4" name="文本框 3">
            <a:extLst>
              <a:ext uri="{FF2B5EF4-FFF2-40B4-BE49-F238E27FC236}">
                <a16:creationId xmlns:a16="http://schemas.microsoft.com/office/drawing/2014/main" id="{1CB9CA4C-1940-3EE3-6AA6-2D0101A59DDB}"/>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幼儿园课程建设中的课程领导力</a:t>
            </a:r>
            <a:endParaRPr lang="en-US" altLang="zh-CN" sz="2800" dirty="0"/>
          </a:p>
          <a:p>
            <a:r>
              <a:rPr lang="zh-CN" altLang="en-US" sz="2800" dirty="0"/>
              <a:t>（一） 幼儿园课程领导力的含义</a:t>
            </a:r>
          </a:p>
        </p:txBody>
      </p:sp>
      <p:sp>
        <p:nvSpPr>
          <p:cNvPr id="6" name="内容占位符 5">
            <a:extLst>
              <a:ext uri="{FF2B5EF4-FFF2-40B4-BE49-F238E27FC236}">
                <a16:creationId xmlns:a16="http://schemas.microsoft.com/office/drawing/2014/main" id="{5E22C00C-A8EC-B5C9-E881-07E5FBBA3D13}"/>
              </a:ext>
            </a:extLst>
          </p:cNvPr>
          <p:cNvSpPr>
            <a:spLocks noGrp="1"/>
          </p:cNvSpPr>
          <p:nvPr>
            <p:ph idx="1"/>
          </p:nvPr>
        </p:nvSpPr>
        <p:spPr>
          <a:xfrm>
            <a:off x="677334" y="2590800"/>
            <a:ext cx="9311611" cy="2585634"/>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领导力是指园长及全体课程实践人员相互协同为提高幼儿园课程质量、促进幼儿园课程发展，在课程建设中所具备的专业能力以及影响力。它是园长和教师作为不同层面的课程领导者在课程建设方面因相互作用而体现出的综合能力，集中体现在幼儿园园长及教师在课程建设中的思想、行为和专业影响力等方面。</a:t>
            </a:r>
          </a:p>
        </p:txBody>
      </p:sp>
    </p:spTree>
    <p:extLst>
      <p:ext uri="{BB962C8B-B14F-4D97-AF65-F5344CB8AC3E}">
        <p14:creationId xmlns:p14="http://schemas.microsoft.com/office/powerpoint/2010/main" val="17458960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B569B3-CA94-44C7-8A51-9917A8E8609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7F563BA-EF46-8EE2-071B-63CD1BC9FC16}"/>
              </a:ext>
            </a:extLst>
          </p:cNvPr>
          <p:cNvSpPr>
            <a:spLocks noGrp="1"/>
          </p:cNvSpPr>
          <p:nvPr>
            <p:ph type="title"/>
          </p:nvPr>
        </p:nvSpPr>
        <p:spPr/>
        <p:txBody>
          <a:bodyPr/>
          <a:lstStyle/>
          <a:p>
            <a:r>
              <a:rPr lang="zh-CN" altLang="en-US" dirty="0"/>
              <a:t>第三节  幼儿园课程建设与课程领导力</a:t>
            </a:r>
          </a:p>
        </p:txBody>
      </p:sp>
      <p:sp>
        <p:nvSpPr>
          <p:cNvPr id="4" name="文本框 3">
            <a:extLst>
              <a:ext uri="{FF2B5EF4-FFF2-40B4-BE49-F238E27FC236}">
                <a16:creationId xmlns:a16="http://schemas.microsoft.com/office/drawing/2014/main" id="{FE5A518A-F62F-8BBC-5090-64777B213BC3}"/>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幼儿园课程建设中的课程领导力</a:t>
            </a:r>
            <a:endParaRPr lang="en-US" altLang="zh-CN" sz="2800" dirty="0"/>
          </a:p>
          <a:p>
            <a:r>
              <a:rPr lang="zh-CN" altLang="en-US" sz="2800" dirty="0"/>
              <a:t>（二）幼儿园课程建设中园长的课程领导力构成</a:t>
            </a:r>
          </a:p>
        </p:txBody>
      </p:sp>
      <p:sp>
        <p:nvSpPr>
          <p:cNvPr id="6" name="内容占位符 5">
            <a:extLst>
              <a:ext uri="{FF2B5EF4-FFF2-40B4-BE49-F238E27FC236}">
                <a16:creationId xmlns:a16="http://schemas.microsoft.com/office/drawing/2014/main" id="{0A219DA1-CC25-49A0-36DB-EA4AB93C7CA5}"/>
              </a:ext>
            </a:extLst>
          </p:cNvPr>
          <p:cNvSpPr>
            <a:spLocks noGrp="1"/>
          </p:cNvSpPr>
          <p:nvPr>
            <p:ph idx="1"/>
          </p:nvPr>
        </p:nvSpPr>
        <p:spPr>
          <a:xfrm>
            <a:off x="677334" y="2590800"/>
            <a:ext cx="9311611" cy="4073472"/>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我们认为园长课程领导力的内涵可由以下内容构成，以反映一园之长的多重课程领导行为与职责，体现课程管理者在课程建设中的专业能力和影响力。</a:t>
            </a: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课程价值力</a:t>
            </a:r>
            <a:r>
              <a:rPr lang="en-US" altLang="zh-CN" sz="2000" b="1"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课程领导首先表现为课程价值的领导，价值领导是课程领导者思想力的重要体现，是园长领导力的锚点和核心。课程价值力是园长对本园课程价值取向进行适宜判断和有效引导的能力，体现为课程价值的决断力和引导力。</a:t>
            </a:r>
            <a:endParaRPr lang="en-US" altLang="zh-CN" sz="2000"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课程规划力</a:t>
            </a:r>
            <a:r>
              <a:rPr lang="en-US" altLang="zh-CN" sz="2000" b="1"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课程规划是学校课程实施的蓝图，经由科学的课程规划而建构课程体系是提高课程质量和人才培养质量的前提。园长的课程规划力由课程实施情境把握力、课程理念及课程愿景塑造力、课程要素编制力几方面内容构成。</a:t>
            </a:r>
          </a:p>
        </p:txBody>
      </p:sp>
    </p:spTree>
    <p:extLst>
      <p:ext uri="{BB962C8B-B14F-4D97-AF65-F5344CB8AC3E}">
        <p14:creationId xmlns:p14="http://schemas.microsoft.com/office/powerpoint/2010/main" val="1483232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42DF83-6F7D-EC42-BF5F-CDA6B1A17577}"/>
              </a:ext>
            </a:extLst>
          </p:cNvPr>
          <p:cNvSpPr>
            <a:spLocks noGrp="1"/>
          </p:cNvSpPr>
          <p:nvPr>
            <p:ph type="title"/>
          </p:nvPr>
        </p:nvSpPr>
        <p:spPr>
          <a:xfrm>
            <a:off x="848264" y="2515709"/>
            <a:ext cx="8723754" cy="1826581"/>
          </a:xfrm>
        </p:spPr>
        <p:txBody>
          <a:bodyPr>
            <a:noAutofit/>
          </a:bodyPr>
          <a:lstStyle/>
          <a:p>
            <a:r>
              <a:rPr lang="zh-CN" altLang="en-US" sz="6000" dirty="0"/>
              <a:t>第八章</a:t>
            </a:r>
            <a:br>
              <a:rPr lang="en-US" altLang="zh-CN" sz="6000" dirty="0"/>
            </a:br>
            <a:r>
              <a:rPr lang="zh-CN" altLang="en-US" sz="6000" dirty="0"/>
              <a:t>幼儿园课程改革</a:t>
            </a:r>
          </a:p>
        </p:txBody>
      </p:sp>
    </p:spTree>
    <p:extLst>
      <p:ext uri="{BB962C8B-B14F-4D97-AF65-F5344CB8AC3E}">
        <p14:creationId xmlns:p14="http://schemas.microsoft.com/office/powerpoint/2010/main" val="364340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B395F7-015A-1167-8F57-3C6A591C402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72A91A3-10EF-B8A5-5819-8141287C5930}"/>
              </a:ext>
            </a:extLst>
          </p:cNvPr>
          <p:cNvSpPr>
            <a:spLocks noGrp="1"/>
          </p:cNvSpPr>
          <p:nvPr>
            <p:ph type="title"/>
          </p:nvPr>
        </p:nvSpPr>
        <p:spPr/>
        <p:txBody>
          <a:bodyPr/>
          <a:lstStyle/>
          <a:p>
            <a:r>
              <a:rPr lang="zh-CN" altLang="en-US" dirty="0"/>
              <a:t>第三节  幼儿园课程建设与课程领导力</a:t>
            </a:r>
          </a:p>
        </p:txBody>
      </p:sp>
      <p:sp>
        <p:nvSpPr>
          <p:cNvPr id="4" name="文本框 3">
            <a:extLst>
              <a:ext uri="{FF2B5EF4-FFF2-40B4-BE49-F238E27FC236}">
                <a16:creationId xmlns:a16="http://schemas.microsoft.com/office/drawing/2014/main" id="{E40D9381-1D33-EB0D-CC33-15F1840150B1}"/>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幼儿园课程建设中的课程领导力</a:t>
            </a:r>
            <a:endParaRPr lang="en-US" altLang="zh-CN" sz="2800" dirty="0"/>
          </a:p>
          <a:p>
            <a:r>
              <a:rPr lang="zh-CN" altLang="en-US" sz="2800" dirty="0"/>
              <a:t>（二）幼儿园课程建设中园长的课程领导力构成</a:t>
            </a:r>
          </a:p>
        </p:txBody>
      </p:sp>
      <p:sp>
        <p:nvSpPr>
          <p:cNvPr id="6" name="内容占位符 5">
            <a:extLst>
              <a:ext uri="{FF2B5EF4-FFF2-40B4-BE49-F238E27FC236}">
                <a16:creationId xmlns:a16="http://schemas.microsoft.com/office/drawing/2014/main" id="{CA8E3967-A0A3-5825-3FC8-B774CD311F08}"/>
              </a:ext>
            </a:extLst>
          </p:cNvPr>
          <p:cNvSpPr>
            <a:spLocks noGrp="1"/>
          </p:cNvSpPr>
          <p:nvPr>
            <p:ph idx="1"/>
          </p:nvPr>
        </p:nvSpPr>
        <p:spPr>
          <a:xfrm>
            <a:off x="677334" y="2590800"/>
            <a:ext cx="9311611" cy="4073472"/>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我们认为园长课程领导力的内涵可由以下内容构成，以反映一园之长的多重课程领导行为与职责，体现课程管理者在课程建设中的专业能力和影响力。</a:t>
            </a: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课程实施指导与监控力：</a:t>
            </a:r>
            <a:r>
              <a:rPr lang="zh-CN" altLang="en-US" sz="2000" dirty="0">
                <a:latin typeface="华文中宋" panose="02010600040101010101" pitchFamily="2" charset="-122"/>
                <a:ea typeface="华文中宋" panose="02010600040101010101" pitchFamily="2" charset="-122"/>
              </a:rPr>
              <a:t>课程实施是将课程方案付诸实践的过程，园长是领导课程方案贯彻落实的核心人物，需要具备相应的领导力。</a:t>
            </a:r>
            <a:endParaRPr lang="en-US" altLang="zh-CN" sz="2000"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4. </a:t>
            </a:r>
            <a:r>
              <a:rPr lang="zh-CN" altLang="en-US" sz="2000" b="1" dirty="0">
                <a:latin typeface="华文中宋" panose="02010600040101010101" pitchFamily="2" charset="-122"/>
                <a:ea typeface="华文中宋" panose="02010600040101010101" pitchFamily="2" charset="-122"/>
              </a:rPr>
              <a:t>课程资源整合力：</a:t>
            </a:r>
            <a:r>
              <a:rPr lang="zh-CN" altLang="en-US" sz="2000" dirty="0">
                <a:latin typeface="华文中宋" panose="02010600040101010101" pitchFamily="2" charset="-122"/>
                <a:ea typeface="华文中宋" panose="02010600040101010101" pitchFamily="2" charset="-122"/>
              </a:rPr>
              <a:t>课程资源是幼儿园课程实施的支持性条件，是进入幼儿园课程系统，有助于幼儿园课程目标实现的各种有利因素。</a:t>
            </a:r>
            <a:endParaRPr lang="en-US" altLang="zh-CN" sz="2000"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5. </a:t>
            </a:r>
            <a:r>
              <a:rPr lang="zh-CN" altLang="en-US" sz="2000" b="1" dirty="0">
                <a:latin typeface="华文中宋" panose="02010600040101010101" pitchFamily="2" charset="-122"/>
                <a:ea typeface="华文中宋" panose="02010600040101010101" pitchFamily="2" charset="-122"/>
              </a:rPr>
              <a:t>课程评价力：</a:t>
            </a:r>
            <a:r>
              <a:rPr lang="zh-CN" altLang="en-US" sz="2000" dirty="0">
                <a:latin typeface="华文中宋" panose="02010600040101010101" pitchFamily="2" charset="-122"/>
                <a:ea typeface="华文中宋" panose="02010600040101010101" pitchFamily="2" charset="-122"/>
              </a:rPr>
              <a:t>在课程发展过程中，必须重视课程的设计、实施与评价，而课程评价，主要依靠课程领导者来执行。</a:t>
            </a:r>
          </a:p>
          <a:p>
            <a:pPr marL="0" indent="0">
              <a:lnSpc>
                <a:spcPct val="150000"/>
              </a:lnSpc>
              <a:buNone/>
            </a:pPr>
            <a:endParaRPr lang="zh-CN" altLang="en-US"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14896001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03C2C9-3148-034B-1939-5F9AD22027D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4C918F0-519D-2ACD-BF0D-97C45077C14D}"/>
              </a:ext>
            </a:extLst>
          </p:cNvPr>
          <p:cNvSpPr>
            <a:spLocks noGrp="1"/>
          </p:cNvSpPr>
          <p:nvPr>
            <p:ph type="title"/>
          </p:nvPr>
        </p:nvSpPr>
        <p:spPr/>
        <p:txBody>
          <a:bodyPr/>
          <a:lstStyle/>
          <a:p>
            <a:r>
              <a:rPr lang="zh-CN" altLang="en-US" dirty="0"/>
              <a:t>第三节  幼儿园课程建设与课程领导力</a:t>
            </a:r>
          </a:p>
        </p:txBody>
      </p:sp>
      <p:sp>
        <p:nvSpPr>
          <p:cNvPr id="4" name="文本框 3">
            <a:extLst>
              <a:ext uri="{FF2B5EF4-FFF2-40B4-BE49-F238E27FC236}">
                <a16:creationId xmlns:a16="http://schemas.microsoft.com/office/drawing/2014/main" id="{391AFAA1-8870-4F3C-8687-9D490B0C6F29}"/>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幼儿园课程建设中的课程领导力</a:t>
            </a:r>
            <a:endParaRPr lang="en-US" altLang="zh-CN" sz="2800" dirty="0"/>
          </a:p>
          <a:p>
            <a:r>
              <a:rPr lang="zh-CN" altLang="en-US" sz="2800" dirty="0"/>
              <a:t>（二）幼儿园课程建设中园长的课程领导力构成</a:t>
            </a:r>
          </a:p>
        </p:txBody>
      </p:sp>
      <p:sp>
        <p:nvSpPr>
          <p:cNvPr id="6" name="内容占位符 5">
            <a:extLst>
              <a:ext uri="{FF2B5EF4-FFF2-40B4-BE49-F238E27FC236}">
                <a16:creationId xmlns:a16="http://schemas.microsoft.com/office/drawing/2014/main" id="{058E02C5-BBFC-1CEA-457C-5B2E5BEF78CA}"/>
              </a:ext>
            </a:extLst>
          </p:cNvPr>
          <p:cNvSpPr>
            <a:spLocks noGrp="1"/>
          </p:cNvSpPr>
          <p:nvPr>
            <p:ph idx="1"/>
          </p:nvPr>
        </p:nvSpPr>
        <p:spPr>
          <a:xfrm>
            <a:off x="677334" y="2590800"/>
            <a:ext cx="9311611" cy="4073472"/>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我们认为园长课程领导力的内涵可由以下内容构成，以反映一园之长的多重课程领导行为与职责，体现课程管理者在课程建设中的专业能力和影响力。</a:t>
            </a: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6. </a:t>
            </a:r>
            <a:r>
              <a:rPr lang="zh-CN" altLang="en-US" sz="2000" b="1" dirty="0">
                <a:latin typeface="华文中宋" panose="02010600040101010101" pitchFamily="2" charset="-122"/>
                <a:ea typeface="华文中宋" panose="02010600040101010101" pitchFamily="2" charset="-122"/>
              </a:rPr>
              <a:t>课程师资力：</a:t>
            </a:r>
            <a:r>
              <a:rPr lang="zh-CN" altLang="en-US" sz="2000" dirty="0">
                <a:latin typeface="华文中宋" panose="02010600040101010101" pitchFamily="2" charset="-122"/>
                <a:ea typeface="华文中宋" panose="02010600040101010101" pitchFamily="2" charset="-122"/>
              </a:rPr>
              <a:t>幼儿园园长的课程领导力还表现为课程师资力，着重本园教师课程专业能力的培养，以在幼儿园课程建设中持续促进教师的专业成长与发展，使教师的专业发展与幼儿园课程建设始终相依相伴。</a:t>
            </a:r>
            <a:endParaRPr lang="en-US" altLang="zh-CN" sz="2000"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7. </a:t>
            </a:r>
            <a:r>
              <a:rPr lang="zh-CN" altLang="en-US" sz="2000" b="1" dirty="0">
                <a:latin typeface="华文中宋" panose="02010600040101010101" pitchFamily="2" charset="-122"/>
                <a:ea typeface="华文中宋" panose="02010600040101010101" pitchFamily="2" charset="-122"/>
              </a:rPr>
              <a:t>课程文化力：</a:t>
            </a:r>
            <a:r>
              <a:rPr lang="zh-CN" altLang="en-US" sz="2000" dirty="0">
                <a:latin typeface="华文中宋" panose="02010600040101010101" pitchFamily="2" charset="-122"/>
                <a:ea typeface="华文中宋" panose="02010600040101010101" pitchFamily="2" charset="-122"/>
              </a:rPr>
              <a:t>现代课程领导所代表的理念，是基于道德权威的革新的领导，即一种负有责任感和义务感的，共享价值观、信念、承诺和理想的共同体领导。</a:t>
            </a:r>
            <a:endParaRPr lang="en-US" altLang="zh-CN" sz="2000" dirty="0">
              <a:latin typeface="华文中宋" panose="02010600040101010101" pitchFamily="2" charset="-122"/>
              <a:ea typeface="华文中宋" panose="02010600040101010101" pitchFamily="2" charset="-122"/>
            </a:endParaRPr>
          </a:p>
          <a:p>
            <a:pPr marL="0" indent="0">
              <a:lnSpc>
                <a:spcPct val="150000"/>
              </a:lnSpc>
              <a:buNone/>
            </a:pPr>
            <a:endParaRPr lang="zh-CN" altLang="en-US" sz="2000" dirty="0">
              <a:latin typeface="华文中宋" panose="02010600040101010101" pitchFamily="2" charset="-122"/>
              <a:ea typeface="华文中宋" panose="02010600040101010101" pitchFamily="2" charset="-122"/>
            </a:endParaRPr>
          </a:p>
          <a:p>
            <a:pPr marL="0" indent="0">
              <a:lnSpc>
                <a:spcPct val="150000"/>
              </a:lnSpc>
              <a:buNone/>
            </a:pPr>
            <a:endParaRPr lang="zh-CN" altLang="en-US"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42437095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D639EB-F056-C74C-7B9B-E9FDEB47EBD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4ED00EC-A022-8135-2E9B-D074EE630047}"/>
              </a:ext>
            </a:extLst>
          </p:cNvPr>
          <p:cNvSpPr>
            <a:spLocks noGrp="1"/>
          </p:cNvSpPr>
          <p:nvPr>
            <p:ph type="title"/>
          </p:nvPr>
        </p:nvSpPr>
        <p:spPr/>
        <p:txBody>
          <a:bodyPr/>
          <a:lstStyle/>
          <a:p>
            <a:r>
              <a:rPr lang="zh-CN" altLang="en-US" dirty="0"/>
              <a:t>第三节  幼儿园课程建设与课程领导力</a:t>
            </a:r>
          </a:p>
        </p:txBody>
      </p:sp>
      <p:sp>
        <p:nvSpPr>
          <p:cNvPr id="4" name="文本框 3">
            <a:extLst>
              <a:ext uri="{FF2B5EF4-FFF2-40B4-BE49-F238E27FC236}">
                <a16:creationId xmlns:a16="http://schemas.microsoft.com/office/drawing/2014/main" id="{AC25DABF-D14A-4A26-B12A-CDDD0494D68E}"/>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幼儿园课程建设中的课程领导力</a:t>
            </a:r>
            <a:endParaRPr lang="en-US" altLang="zh-CN" sz="2800" dirty="0"/>
          </a:p>
          <a:p>
            <a:r>
              <a:rPr lang="zh-CN" altLang="en-US" sz="2800" dirty="0"/>
              <a:t>（二）幼儿园课程建设中园长的课程领导力构成</a:t>
            </a:r>
          </a:p>
        </p:txBody>
      </p:sp>
      <p:sp>
        <p:nvSpPr>
          <p:cNvPr id="6" name="内容占位符 5">
            <a:extLst>
              <a:ext uri="{FF2B5EF4-FFF2-40B4-BE49-F238E27FC236}">
                <a16:creationId xmlns:a16="http://schemas.microsoft.com/office/drawing/2014/main" id="{A20F552D-3437-EACD-08DC-F9666EFD8BD2}"/>
              </a:ext>
            </a:extLst>
          </p:cNvPr>
          <p:cNvSpPr>
            <a:spLocks noGrp="1"/>
          </p:cNvSpPr>
          <p:nvPr>
            <p:ph idx="1"/>
          </p:nvPr>
        </p:nvSpPr>
        <p:spPr>
          <a:xfrm>
            <a:off x="677334" y="2590800"/>
            <a:ext cx="9311611" cy="4073472"/>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以上是园长课程领导力中的专业能力。除此之外，园长课程领导力中的专业影响力，则是园长运用自身的专业能力，与教师、家长、社区人士、专家等进行相互作用，发挥影响并协同他人共同参与幼儿园课程建设、持续优化幼儿园课程实施方案和课程实施质量的力量。具体内容包括园长要在课程运作的全程唤醒教师的课程领导意识；给予教师明确的课程发展方向，激励和支持教师主动落实课程理念、追求课程愿景和目标；智慧地引发教师根据课程理念和目标主动实践、解决课程问题的意愿；激发教师自主自觉反思和优化教育行为与班级课程的内在动力；提升教师的课程领导力和专业水平；等等。</a:t>
            </a:r>
          </a:p>
        </p:txBody>
      </p:sp>
    </p:spTree>
    <p:extLst>
      <p:ext uri="{BB962C8B-B14F-4D97-AF65-F5344CB8AC3E}">
        <p14:creationId xmlns:p14="http://schemas.microsoft.com/office/powerpoint/2010/main" val="17721271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82EB28-D51A-022B-BD77-22F36A62723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906EB72-8C54-F984-9B56-4FEB73CFA294}"/>
              </a:ext>
            </a:extLst>
          </p:cNvPr>
          <p:cNvSpPr>
            <a:spLocks noGrp="1"/>
          </p:cNvSpPr>
          <p:nvPr>
            <p:ph type="title"/>
          </p:nvPr>
        </p:nvSpPr>
        <p:spPr/>
        <p:txBody>
          <a:bodyPr/>
          <a:lstStyle/>
          <a:p>
            <a:r>
              <a:rPr lang="zh-CN" altLang="en-US" dirty="0"/>
              <a:t>第三节  幼儿园课程建设与课程领导力</a:t>
            </a:r>
          </a:p>
        </p:txBody>
      </p:sp>
      <p:sp>
        <p:nvSpPr>
          <p:cNvPr id="4" name="文本框 3">
            <a:extLst>
              <a:ext uri="{FF2B5EF4-FFF2-40B4-BE49-F238E27FC236}">
                <a16:creationId xmlns:a16="http://schemas.microsoft.com/office/drawing/2014/main" id="{3259122F-2D72-1118-8E4B-CAB3550A4A6E}"/>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幼儿园课程建设中的课程领导力</a:t>
            </a:r>
            <a:endParaRPr lang="en-US" altLang="zh-CN" sz="2800" dirty="0"/>
          </a:p>
          <a:p>
            <a:r>
              <a:rPr lang="zh-CN" altLang="en-US" sz="2800" dirty="0"/>
              <a:t>（三） 幼儿园课程建设中教师课程领导力的构成</a:t>
            </a:r>
          </a:p>
        </p:txBody>
      </p:sp>
      <p:sp>
        <p:nvSpPr>
          <p:cNvPr id="6" name="内容占位符 5">
            <a:extLst>
              <a:ext uri="{FF2B5EF4-FFF2-40B4-BE49-F238E27FC236}">
                <a16:creationId xmlns:a16="http://schemas.microsoft.com/office/drawing/2014/main" id="{AE6C85E4-D554-86A9-E74D-F8103766C4FD}"/>
              </a:ext>
            </a:extLst>
          </p:cNvPr>
          <p:cNvSpPr>
            <a:spLocks noGrp="1"/>
          </p:cNvSpPr>
          <p:nvPr>
            <p:ph idx="1"/>
          </p:nvPr>
        </p:nvSpPr>
        <p:spPr>
          <a:xfrm>
            <a:off x="677334" y="2590799"/>
            <a:ext cx="9862329" cy="3408947"/>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课程领导并不是校长孤军奋战，校长需要课程领导的同行者，校长要提倡权力共享与民主参与，培养领导型教师。没有教师的领导，学校变革和改进是无法完成的，而且，从课程领导的内涵来看，多数学者都认为教师是课程领导中的关键主体，突出了教师课程领导的责任和重要性。</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教师在幼儿园课程变革及课程实施过程中扮演着重要的角色，提出幼儿园课程领导为的是让更多一线教师真正参与课程的领导。崇尚和强调共同体的幼儿园课程领导力，认为领导力不再是园长的专利，呼唤教师的课程领导力成为应有之举。探讨教师的课程领导力旨在明确划分园长与教师的课程领导权限，明确各自的职责，理顺两者的关系，真正实现赋权承责。只有如此，才能保证教师真正意识到自己的领导力。教师作为课程实施的主体，其课程领导力是教师以促进幼儿和谐全面发展为目的，在幼儿园课程实践中表现出的对幼儿园课程系统的理解力、课程决策设计力、课程执行力、课程合作分享力及课程评价与反思力等。</a:t>
            </a:r>
          </a:p>
        </p:txBody>
      </p:sp>
    </p:spTree>
    <p:extLst>
      <p:ext uri="{BB962C8B-B14F-4D97-AF65-F5344CB8AC3E}">
        <p14:creationId xmlns:p14="http://schemas.microsoft.com/office/powerpoint/2010/main" val="27108192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4BC922-A30F-3E94-F9B2-D32ECC2648B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32E7FA0-5992-EB0B-A9C7-63AC38DF4A67}"/>
              </a:ext>
            </a:extLst>
          </p:cNvPr>
          <p:cNvSpPr>
            <a:spLocks noGrp="1"/>
          </p:cNvSpPr>
          <p:nvPr>
            <p:ph type="title"/>
          </p:nvPr>
        </p:nvSpPr>
        <p:spPr/>
        <p:txBody>
          <a:bodyPr/>
          <a:lstStyle/>
          <a:p>
            <a:r>
              <a:rPr lang="zh-CN" altLang="en-US" dirty="0"/>
              <a:t>第三节  幼儿园课程建设与课程领导力</a:t>
            </a:r>
          </a:p>
        </p:txBody>
      </p:sp>
      <p:sp>
        <p:nvSpPr>
          <p:cNvPr id="4" name="文本框 3">
            <a:extLst>
              <a:ext uri="{FF2B5EF4-FFF2-40B4-BE49-F238E27FC236}">
                <a16:creationId xmlns:a16="http://schemas.microsoft.com/office/drawing/2014/main" id="{E9C2431F-42D2-246D-EFD7-AEFC5EBF172E}"/>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幼儿园课程建设中的课程领导力</a:t>
            </a:r>
            <a:endParaRPr lang="en-US" altLang="zh-CN" sz="2800" dirty="0"/>
          </a:p>
          <a:p>
            <a:r>
              <a:rPr lang="zh-CN" altLang="en-US" sz="2800" dirty="0"/>
              <a:t>（三） 幼儿园课程建设中教师课程领导力的构成</a:t>
            </a:r>
          </a:p>
        </p:txBody>
      </p:sp>
      <p:sp>
        <p:nvSpPr>
          <p:cNvPr id="6" name="内容占位符 5">
            <a:extLst>
              <a:ext uri="{FF2B5EF4-FFF2-40B4-BE49-F238E27FC236}">
                <a16:creationId xmlns:a16="http://schemas.microsoft.com/office/drawing/2014/main" id="{F765C553-CD98-BE1F-927C-AAF6C6C4F631}"/>
              </a:ext>
            </a:extLst>
          </p:cNvPr>
          <p:cNvSpPr>
            <a:spLocks noGrp="1"/>
          </p:cNvSpPr>
          <p:nvPr>
            <p:ph idx="1"/>
          </p:nvPr>
        </p:nvSpPr>
        <p:spPr>
          <a:xfrm>
            <a:off x="1" y="2298572"/>
            <a:ext cx="12192000" cy="4559428"/>
          </a:xfrm>
          <a:solidFill>
            <a:srgbClr val="FFFFFF">
              <a:alpha val="40000"/>
            </a:srgbClr>
          </a:solidFill>
        </p:spPr>
        <p:txBody>
          <a:bodyPr>
            <a:noAutofit/>
          </a:bodyPr>
          <a:lstStyle/>
          <a:p>
            <a:pPr marL="0" indent="0">
              <a:lnSpc>
                <a:spcPct val="150000"/>
              </a:lnSpc>
              <a:buNone/>
            </a:pPr>
            <a:r>
              <a:rPr lang="en-US" altLang="zh-CN" sz="1600" b="1" dirty="0">
                <a:latin typeface="华文中宋" panose="02010600040101010101" pitchFamily="2" charset="-122"/>
                <a:ea typeface="华文中宋" panose="02010600040101010101" pitchFamily="2" charset="-122"/>
              </a:rPr>
              <a:t>1. </a:t>
            </a:r>
            <a:r>
              <a:rPr lang="zh-CN" altLang="en-US" sz="1600" b="1" dirty="0">
                <a:latin typeface="华文中宋" panose="02010600040101010101" pitchFamily="2" charset="-122"/>
                <a:ea typeface="华文中宋" panose="02010600040101010101" pitchFamily="2" charset="-122"/>
              </a:rPr>
              <a:t>课程理解力：</a:t>
            </a:r>
            <a:r>
              <a:rPr lang="zh-CN" altLang="en-US" sz="1600" dirty="0">
                <a:latin typeface="华文中宋" panose="02010600040101010101" pitchFamily="2" charset="-122"/>
                <a:ea typeface="华文中宋" panose="02010600040101010101" pitchFamily="2" charset="-122"/>
              </a:rPr>
              <a:t>教师的课程领导力首先表现为课程理解力，它要求教师不把课程视为预先规划好的“处方”（</a:t>
            </a:r>
            <a:r>
              <a:rPr lang="en-US" altLang="zh-CN" sz="1600" dirty="0">
                <a:latin typeface="华文中宋" panose="02010600040101010101" pitchFamily="2" charset="-122"/>
                <a:ea typeface="华文中宋" panose="02010600040101010101" pitchFamily="2" charset="-122"/>
              </a:rPr>
              <a:t>prescription</a:t>
            </a:r>
            <a:r>
              <a:rPr lang="zh-CN" altLang="en-US" sz="1600" dirty="0">
                <a:latin typeface="华文中宋" panose="02010600040101010101" pitchFamily="2" charset="-122"/>
                <a:ea typeface="华文中宋" panose="02010600040101010101" pitchFamily="2" charset="-122"/>
              </a:rPr>
              <a:t>），而是发挥主体性，深刻理解和内化课程设计背后所反映的理念、精神，并赋予课程与课程实施新的意义。</a:t>
            </a:r>
            <a:endParaRPr lang="en-US" altLang="zh-CN" sz="1600" dirty="0">
              <a:latin typeface="华文中宋" panose="02010600040101010101" pitchFamily="2" charset="-122"/>
              <a:ea typeface="华文中宋" panose="02010600040101010101" pitchFamily="2" charset="-122"/>
            </a:endParaRPr>
          </a:p>
          <a:p>
            <a:pPr marL="0" indent="0">
              <a:lnSpc>
                <a:spcPct val="150000"/>
              </a:lnSpc>
              <a:buNone/>
            </a:pPr>
            <a:r>
              <a:rPr lang="en-US" altLang="zh-CN" sz="1600" b="1" dirty="0">
                <a:latin typeface="华文中宋" panose="02010600040101010101" pitchFamily="2" charset="-122"/>
                <a:ea typeface="华文中宋" panose="02010600040101010101" pitchFamily="2" charset="-122"/>
              </a:rPr>
              <a:t>2. </a:t>
            </a:r>
            <a:r>
              <a:rPr lang="zh-CN" altLang="en-US" sz="1600" b="1" dirty="0">
                <a:latin typeface="华文中宋" panose="02010600040101010101" pitchFamily="2" charset="-122"/>
                <a:ea typeface="华文中宋" panose="02010600040101010101" pitchFamily="2" charset="-122"/>
              </a:rPr>
              <a:t>课程决策设计力：</a:t>
            </a:r>
            <a:r>
              <a:rPr lang="zh-CN" altLang="en-US" sz="1600" dirty="0">
                <a:latin typeface="华文中宋" panose="02010600040101010101" pitchFamily="2" charset="-122"/>
                <a:ea typeface="华文中宋" panose="02010600040101010101" pitchFamily="2" charset="-122"/>
              </a:rPr>
              <a:t>所谓课程决策，是指在课程发展过程中对教育目的与手段进行判断和选择，从而决定学生学习怎样的课程的过程，这一“做决定”的过程是课程权力的集中体现。</a:t>
            </a:r>
            <a:endParaRPr lang="en-US" altLang="zh-CN" sz="1600" dirty="0">
              <a:latin typeface="华文中宋" panose="02010600040101010101" pitchFamily="2" charset="-122"/>
              <a:ea typeface="华文中宋" panose="02010600040101010101" pitchFamily="2" charset="-122"/>
            </a:endParaRPr>
          </a:p>
          <a:p>
            <a:pPr marL="0" indent="0">
              <a:lnSpc>
                <a:spcPct val="150000"/>
              </a:lnSpc>
              <a:buNone/>
            </a:pPr>
            <a:r>
              <a:rPr lang="en-US" altLang="zh-CN" sz="1600" b="1" dirty="0">
                <a:latin typeface="华文中宋" panose="02010600040101010101" pitchFamily="2" charset="-122"/>
                <a:ea typeface="华文中宋" panose="02010600040101010101" pitchFamily="2" charset="-122"/>
              </a:rPr>
              <a:t>3. </a:t>
            </a:r>
            <a:r>
              <a:rPr lang="zh-CN" altLang="en-US" sz="1600" b="1" dirty="0">
                <a:latin typeface="华文中宋" panose="02010600040101010101" pitchFamily="2" charset="-122"/>
                <a:ea typeface="华文中宋" panose="02010600040101010101" pitchFamily="2" charset="-122"/>
              </a:rPr>
              <a:t>课程执行力：</a:t>
            </a:r>
            <a:r>
              <a:rPr lang="zh-CN" altLang="en-US" sz="1600" dirty="0">
                <a:latin typeface="华文中宋" panose="02010600040101010101" pitchFamily="2" charset="-122"/>
                <a:ea typeface="华文中宋" panose="02010600040101010101" pitchFamily="2" charset="-122"/>
              </a:rPr>
              <a:t>课程执行力是指教师结合幼儿园和班级实际情况及幼儿的兴趣需要，将课程方案贯彻落实并有效实现幼儿园课程理念和目标、提升班级课程质量的行为能力。</a:t>
            </a:r>
            <a:endParaRPr lang="en-US" altLang="zh-CN" sz="1600" dirty="0">
              <a:latin typeface="华文中宋" panose="02010600040101010101" pitchFamily="2" charset="-122"/>
              <a:ea typeface="华文中宋" panose="02010600040101010101" pitchFamily="2" charset="-122"/>
            </a:endParaRPr>
          </a:p>
          <a:p>
            <a:pPr marL="0" indent="0">
              <a:lnSpc>
                <a:spcPct val="150000"/>
              </a:lnSpc>
              <a:buNone/>
            </a:pPr>
            <a:r>
              <a:rPr lang="en-US" altLang="zh-CN" sz="1600" b="1" dirty="0">
                <a:latin typeface="华文中宋" panose="02010600040101010101" pitchFamily="2" charset="-122"/>
                <a:ea typeface="华文中宋" panose="02010600040101010101" pitchFamily="2" charset="-122"/>
              </a:rPr>
              <a:t>4. </a:t>
            </a:r>
            <a:r>
              <a:rPr lang="zh-CN" altLang="en-US" sz="1600" b="1" dirty="0">
                <a:latin typeface="华文中宋" panose="02010600040101010101" pitchFamily="2" charset="-122"/>
                <a:ea typeface="华文中宋" panose="02010600040101010101" pitchFamily="2" charset="-122"/>
              </a:rPr>
              <a:t>课程合作分享力：</a:t>
            </a:r>
            <a:r>
              <a:rPr lang="zh-CN" altLang="en-US" sz="1600" dirty="0">
                <a:latin typeface="华文中宋" panose="02010600040101010101" pitchFamily="2" charset="-122"/>
                <a:ea typeface="华文中宋" panose="02010600040101010101" pitchFamily="2" charset="-122"/>
              </a:rPr>
              <a:t>教师在幼儿园课程实施中，要本着开放的精神，重视与其他教师的合作、对话，并在这一过程中善于分享课程实施的感悟与经验。</a:t>
            </a:r>
            <a:endParaRPr lang="en-US" altLang="zh-CN" sz="1600" dirty="0">
              <a:latin typeface="华文中宋" panose="02010600040101010101" pitchFamily="2" charset="-122"/>
              <a:ea typeface="华文中宋" panose="02010600040101010101" pitchFamily="2" charset="-122"/>
            </a:endParaRPr>
          </a:p>
          <a:p>
            <a:pPr marL="0" indent="0">
              <a:lnSpc>
                <a:spcPct val="150000"/>
              </a:lnSpc>
              <a:buNone/>
            </a:pPr>
            <a:r>
              <a:rPr lang="en-US" altLang="zh-CN" sz="1600" b="1" dirty="0">
                <a:latin typeface="华文中宋" panose="02010600040101010101" pitchFamily="2" charset="-122"/>
                <a:ea typeface="华文中宋" panose="02010600040101010101" pitchFamily="2" charset="-122"/>
              </a:rPr>
              <a:t>5. </a:t>
            </a:r>
            <a:r>
              <a:rPr lang="zh-CN" altLang="en-US" sz="1600" b="1" dirty="0">
                <a:latin typeface="华文中宋" panose="02010600040101010101" pitchFamily="2" charset="-122"/>
                <a:ea typeface="华文中宋" panose="02010600040101010101" pitchFamily="2" charset="-122"/>
              </a:rPr>
              <a:t>课程评价与反思力：</a:t>
            </a:r>
            <a:r>
              <a:rPr lang="zh-CN" altLang="en-US" sz="1600" dirty="0">
                <a:latin typeface="华文中宋" panose="02010600040101010101" pitchFamily="2" charset="-122"/>
                <a:ea typeface="华文中宋" panose="02010600040101010101" pitchFamily="2" charset="-122"/>
              </a:rPr>
              <a:t>通过反思、研究、改进、再反思、再研究、再改进，可促进教师不断更新观念，改善教学行为，提升课程专业素养和课程领导力，实现专业发展。</a:t>
            </a:r>
          </a:p>
        </p:txBody>
      </p:sp>
    </p:spTree>
    <p:extLst>
      <p:ext uri="{BB962C8B-B14F-4D97-AF65-F5344CB8AC3E}">
        <p14:creationId xmlns:p14="http://schemas.microsoft.com/office/powerpoint/2010/main" val="37968629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72697F-381B-1D0F-2FF9-82AFBFCAF5B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0742B1D-9925-CFC6-9D7F-B02A3AF3F159}"/>
              </a:ext>
            </a:extLst>
          </p:cNvPr>
          <p:cNvSpPr>
            <a:spLocks noGrp="1"/>
          </p:cNvSpPr>
          <p:nvPr>
            <p:ph type="title"/>
          </p:nvPr>
        </p:nvSpPr>
        <p:spPr/>
        <p:txBody>
          <a:bodyPr/>
          <a:lstStyle/>
          <a:p>
            <a:r>
              <a:rPr lang="zh-CN" altLang="en-US" dirty="0"/>
              <a:t>第三节  幼儿园课程建设与课程领导力</a:t>
            </a:r>
          </a:p>
        </p:txBody>
      </p:sp>
      <p:sp>
        <p:nvSpPr>
          <p:cNvPr id="4" name="文本框 3">
            <a:extLst>
              <a:ext uri="{FF2B5EF4-FFF2-40B4-BE49-F238E27FC236}">
                <a16:creationId xmlns:a16="http://schemas.microsoft.com/office/drawing/2014/main" id="{794FDEAC-353A-46FA-B5CF-17D613425323}"/>
              </a:ext>
            </a:extLst>
          </p:cNvPr>
          <p:cNvSpPr txBox="1"/>
          <p:nvPr/>
        </p:nvSpPr>
        <p:spPr>
          <a:xfrm>
            <a:off x="863946" y="1270000"/>
            <a:ext cx="7978396" cy="523220"/>
          </a:xfrm>
          <a:prstGeom prst="rect">
            <a:avLst/>
          </a:prstGeom>
          <a:noFill/>
        </p:spPr>
        <p:txBody>
          <a:bodyPr wrap="square" rtlCol="0">
            <a:spAutoFit/>
          </a:bodyPr>
          <a:lstStyle/>
          <a:p>
            <a:r>
              <a:rPr lang="zh-CN" altLang="en-US" sz="2800" dirty="0"/>
              <a:t>三、 幼儿园课程建设中的课程领导力</a:t>
            </a:r>
            <a:endParaRPr lang="en-US" altLang="zh-CN" sz="2800" dirty="0"/>
          </a:p>
        </p:txBody>
      </p:sp>
      <p:sp>
        <p:nvSpPr>
          <p:cNvPr id="6" name="内容占位符 5">
            <a:extLst>
              <a:ext uri="{FF2B5EF4-FFF2-40B4-BE49-F238E27FC236}">
                <a16:creationId xmlns:a16="http://schemas.microsoft.com/office/drawing/2014/main" id="{C65BEFB6-315E-88D0-A06D-5785F8627A92}"/>
              </a:ext>
            </a:extLst>
          </p:cNvPr>
          <p:cNvSpPr>
            <a:spLocks noGrp="1"/>
          </p:cNvSpPr>
          <p:nvPr>
            <p:ph idx="1"/>
          </p:nvPr>
        </p:nvSpPr>
        <p:spPr>
          <a:xfrm>
            <a:off x="677334" y="2590799"/>
            <a:ext cx="9862329" cy="2997201"/>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建设是一个不断地规划、实施并改进优化课程的过程，其最终目的是提升幼儿园教育质量、促进幼儿和谐全面发展。在三级课程管理体制下，幼儿园的课程决策权有了很大的空间，而幼儿园课程建设的能力及教育质量的水平，与包括园长和教师在内的课程建设主体的课程领导力是密不可分的。提倡和培养课程共同体中园长和教师的课程领导力，可由个力走向合力，充分发挥出团队革新的课程领导力，赋予幼儿园课程建设以源源不断的活力。</a:t>
            </a:r>
          </a:p>
        </p:txBody>
      </p:sp>
    </p:spTree>
    <p:extLst>
      <p:ext uri="{BB962C8B-B14F-4D97-AF65-F5344CB8AC3E}">
        <p14:creationId xmlns:p14="http://schemas.microsoft.com/office/powerpoint/2010/main" val="24432510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65A0E-1457-1DC5-319B-887055959330}"/>
            </a:ext>
          </a:extLst>
        </p:cNvPr>
        <p:cNvGrpSpPr/>
        <p:nvPr/>
      </p:nvGrpSpPr>
      <p:grpSpPr>
        <a:xfrm>
          <a:off x="0" y="0"/>
          <a:ext cx="0" cy="0"/>
          <a:chOff x="0" y="0"/>
          <a:chExt cx="0" cy="0"/>
        </a:xfrm>
      </p:grpSpPr>
      <p:sp>
        <p:nvSpPr>
          <p:cNvPr id="3" name="内容占位符 2">
            <a:extLst>
              <a:ext uri="{FF2B5EF4-FFF2-40B4-BE49-F238E27FC236}">
                <a16:creationId xmlns:a16="http://schemas.microsoft.com/office/drawing/2014/main" id="{7609BD06-F52A-D790-5933-77FC7C7ED194}"/>
              </a:ext>
            </a:extLst>
          </p:cNvPr>
          <p:cNvSpPr>
            <a:spLocks noGrp="1"/>
          </p:cNvSpPr>
          <p:nvPr>
            <p:ph idx="1"/>
          </p:nvPr>
        </p:nvSpPr>
        <p:spPr>
          <a:xfrm>
            <a:off x="496941" y="-196239"/>
            <a:ext cx="9320827" cy="6009084"/>
          </a:xfrm>
        </p:spPr>
        <p:txBody>
          <a:bodyPr>
            <a:noAutofit/>
          </a:bodyPr>
          <a:lstStyle/>
          <a:p>
            <a:pPr marL="0" indent="0">
              <a:lnSpc>
                <a:spcPct val="250000"/>
              </a:lnSpc>
              <a:buNone/>
            </a:pPr>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幼儿园课程改革的含义是什么？</a:t>
            </a:r>
            <a:endParaRPr lang="en-US" altLang="zh-CN" sz="2000" b="1" dirty="0">
              <a:latin typeface="华文中宋" panose="02010600040101010101" pitchFamily="2" charset="-122"/>
              <a:ea typeface="华文中宋" panose="02010600040101010101" pitchFamily="2" charset="-122"/>
            </a:endParaRPr>
          </a:p>
          <a:p>
            <a:pPr marL="0" indent="0">
              <a:lnSpc>
                <a:spcPct val="2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我国幼儿园课程改革的历程是怎样的？每一阶段的改革举措有哪些？</a:t>
            </a:r>
          </a:p>
          <a:p>
            <a:pPr marL="0" indent="0">
              <a:lnSpc>
                <a:spcPct val="250000"/>
              </a:lnSpc>
              <a:buNone/>
            </a:pPr>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对我国幼儿园课程改革可进行怎样的反思与展望？</a:t>
            </a:r>
          </a:p>
          <a:p>
            <a:pPr marL="0" indent="0">
              <a:lnSpc>
                <a:spcPct val="250000"/>
              </a:lnSpc>
              <a:buNone/>
            </a:pPr>
            <a:r>
              <a:rPr lang="en-US" altLang="zh-CN" sz="2000" b="1" dirty="0">
                <a:latin typeface="华文中宋" panose="02010600040101010101" pitchFamily="2" charset="-122"/>
                <a:ea typeface="华文中宋" panose="02010600040101010101" pitchFamily="2" charset="-122"/>
              </a:rPr>
              <a:t>4. </a:t>
            </a:r>
            <a:r>
              <a:rPr lang="zh-CN" altLang="en-US" sz="2000" b="1" dirty="0">
                <a:latin typeface="华文中宋" panose="02010600040101010101" pitchFamily="2" charset="-122"/>
                <a:ea typeface="华文中宋" panose="02010600040101010101" pitchFamily="2" charset="-122"/>
              </a:rPr>
              <a:t>什么叫幼儿园课程建设？</a:t>
            </a:r>
          </a:p>
          <a:p>
            <a:pPr marL="0" indent="0">
              <a:lnSpc>
                <a:spcPct val="250000"/>
              </a:lnSpc>
              <a:buNone/>
            </a:pPr>
            <a:r>
              <a:rPr lang="en-US" altLang="zh-CN" sz="2000" b="1" dirty="0">
                <a:latin typeface="华文中宋" panose="02010600040101010101" pitchFamily="2" charset="-122"/>
                <a:ea typeface="华文中宋" panose="02010600040101010101" pitchFamily="2" charset="-122"/>
              </a:rPr>
              <a:t>5. </a:t>
            </a:r>
            <a:r>
              <a:rPr lang="zh-CN" altLang="en-US" sz="2000" b="1" dirty="0">
                <a:latin typeface="华文中宋" panose="02010600040101010101" pitchFamily="2" charset="-122"/>
                <a:ea typeface="华文中宋" panose="02010600040101010101" pitchFamily="2" charset="-122"/>
              </a:rPr>
              <a:t>简述进行幼儿园课程建设的缘由。</a:t>
            </a:r>
          </a:p>
          <a:p>
            <a:pPr marL="0" indent="0">
              <a:lnSpc>
                <a:spcPct val="250000"/>
              </a:lnSpc>
              <a:buNone/>
            </a:pPr>
            <a:r>
              <a:rPr lang="en-US" altLang="zh-CN" sz="2000" b="1" dirty="0">
                <a:latin typeface="华文中宋" panose="02010600040101010101" pitchFamily="2" charset="-122"/>
                <a:ea typeface="华文中宋" panose="02010600040101010101" pitchFamily="2" charset="-122"/>
              </a:rPr>
              <a:t>6. </a:t>
            </a:r>
            <a:r>
              <a:rPr lang="zh-CN" altLang="en-US" sz="2000" b="1" dirty="0">
                <a:latin typeface="华文中宋" panose="02010600040101010101" pitchFamily="2" charset="-122"/>
                <a:ea typeface="华文中宋" panose="02010600040101010101" pitchFamily="2" charset="-122"/>
              </a:rPr>
              <a:t>怎样认识幼儿园课程建设中幼儿园课程领导力的含义？</a:t>
            </a:r>
          </a:p>
          <a:p>
            <a:pPr marL="0" indent="0">
              <a:lnSpc>
                <a:spcPct val="250000"/>
              </a:lnSpc>
              <a:buNone/>
            </a:pPr>
            <a:r>
              <a:rPr lang="en-US" altLang="zh-CN" sz="2000" b="1" dirty="0">
                <a:latin typeface="华文中宋" panose="02010600040101010101" pitchFamily="2" charset="-122"/>
                <a:ea typeface="华文中宋" panose="02010600040101010101" pitchFamily="2" charset="-122"/>
              </a:rPr>
              <a:t>7. </a:t>
            </a:r>
            <a:r>
              <a:rPr lang="zh-CN" altLang="en-US" sz="2000" b="1" dirty="0">
                <a:latin typeface="华文中宋" panose="02010600040101010101" pitchFamily="2" charset="-122"/>
                <a:ea typeface="华文中宋" panose="02010600040101010101" pitchFamily="2" charset="-122"/>
              </a:rPr>
              <a:t>幼儿园课程建设中园长的课程领导力的构成是怎样的？</a:t>
            </a:r>
          </a:p>
          <a:p>
            <a:pPr marL="0" indent="0">
              <a:lnSpc>
                <a:spcPct val="250000"/>
              </a:lnSpc>
              <a:buNone/>
            </a:pPr>
            <a:r>
              <a:rPr lang="en-US" altLang="zh-CN" sz="2000" b="1" dirty="0">
                <a:latin typeface="华文中宋" panose="02010600040101010101" pitchFamily="2" charset="-122"/>
                <a:ea typeface="华文中宋" panose="02010600040101010101" pitchFamily="2" charset="-122"/>
              </a:rPr>
              <a:t>8. </a:t>
            </a:r>
            <a:r>
              <a:rPr lang="zh-CN" altLang="en-US" sz="2000" b="1" dirty="0">
                <a:latin typeface="华文中宋" panose="02010600040101010101" pitchFamily="2" charset="-122"/>
                <a:ea typeface="华文中宋" panose="02010600040101010101" pitchFamily="2" charset="-122"/>
              </a:rPr>
              <a:t>简述你对教师课程领导力构成中印象最深刻的专业能力的认识。</a:t>
            </a:r>
          </a:p>
        </p:txBody>
      </p:sp>
      <p:sp>
        <p:nvSpPr>
          <p:cNvPr id="4" name="文本框 3">
            <a:extLst>
              <a:ext uri="{FF2B5EF4-FFF2-40B4-BE49-F238E27FC236}">
                <a16:creationId xmlns:a16="http://schemas.microsoft.com/office/drawing/2014/main" id="{03B1FF09-7B41-0EBA-30C3-F846166BFC81}"/>
              </a:ext>
            </a:extLst>
          </p:cNvPr>
          <p:cNvSpPr txBox="1"/>
          <p:nvPr/>
        </p:nvSpPr>
        <p:spPr>
          <a:xfrm>
            <a:off x="10637589" y="186613"/>
            <a:ext cx="1057470" cy="2862322"/>
          </a:xfrm>
          <a:prstGeom prst="rect">
            <a:avLst/>
          </a:prstGeom>
          <a:noFill/>
        </p:spPr>
        <p:txBody>
          <a:bodyPr wrap="square" rtlCol="0">
            <a:spAutoFit/>
          </a:bodyPr>
          <a:lstStyle/>
          <a:p>
            <a:r>
              <a:rPr lang="zh-CN" altLang="en-US" sz="6000" dirty="0">
                <a:solidFill>
                  <a:schemeClr val="bg1"/>
                </a:solidFill>
              </a:rPr>
              <a:t>思考题</a:t>
            </a:r>
          </a:p>
        </p:txBody>
      </p:sp>
    </p:spTree>
    <p:extLst>
      <p:ext uri="{BB962C8B-B14F-4D97-AF65-F5344CB8AC3E}">
        <p14:creationId xmlns:p14="http://schemas.microsoft.com/office/powerpoint/2010/main" val="3936808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23B5368-79DC-B62C-00E9-805611AF98DF}"/>
              </a:ext>
            </a:extLst>
          </p:cNvPr>
          <p:cNvSpPr>
            <a:spLocks noGrp="1"/>
          </p:cNvSpPr>
          <p:nvPr>
            <p:ph idx="1"/>
          </p:nvPr>
        </p:nvSpPr>
        <p:spPr>
          <a:xfrm>
            <a:off x="679169" y="1596995"/>
            <a:ext cx="8596668" cy="3315968"/>
          </a:xfrm>
        </p:spPr>
        <p:txBody>
          <a:bodyPr>
            <a:noAutofit/>
          </a:bodyPr>
          <a:lstStyle/>
          <a:p>
            <a:pPr marL="0" indent="0">
              <a:buNone/>
            </a:pPr>
            <a:r>
              <a:rPr lang="zh-CN" altLang="en-US" sz="2000" dirty="0">
                <a:latin typeface="华文中宋" panose="02010600040101010101" pitchFamily="2" charset="-122"/>
                <a:ea typeface="华文中宋" panose="02010600040101010101" pitchFamily="2" charset="-122"/>
              </a:rPr>
              <a:t>      任何事物都是发展变化的，课程不会也不应该是万古不变的、僵化的，课程有必要而且必须要随着时代、社会的发展而不断进行改革。由于课程是教育的核心元素，没有课程改革，教育改革就缺少立足点与突破点。每一次教育改革往往都以课程改革为突破口，世界各国的课程改革已成为教育改革的主旋律。</a:t>
            </a:r>
          </a:p>
          <a:p>
            <a:pPr marL="0" indent="0">
              <a:buNone/>
            </a:pPr>
            <a:r>
              <a:rPr lang="zh-CN" altLang="en-US" sz="2000" dirty="0">
                <a:latin typeface="华文中宋" panose="02010600040101010101" pitchFamily="2" charset="-122"/>
                <a:ea typeface="华文中宋" panose="02010600040101010101" pitchFamily="2" charset="-122"/>
              </a:rPr>
              <a:t>      同时，课程改革亦成为促进一个国家课程发展变化的动力机制，课程发展的整个历史过程，往往与课程改革的进程相随相伴。同样，幼儿园课程发展至今，也是建立在课程持续改革的基础之上的。幼儿园课程改革已成为幼儿园课程研究的重要议题。</a:t>
            </a:r>
          </a:p>
        </p:txBody>
      </p:sp>
    </p:spTree>
    <p:extLst>
      <p:ext uri="{BB962C8B-B14F-4D97-AF65-F5344CB8AC3E}">
        <p14:creationId xmlns:p14="http://schemas.microsoft.com/office/powerpoint/2010/main" val="1136454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51F5EBF-37CC-FE54-49F3-04A9F8FC741E}"/>
              </a:ext>
            </a:extLst>
          </p:cNvPr>
          <p:cNvSpPr>
            <a:spLocks noGrp="1"/>
          </p:cNvSpPr>
          <p:nvPr>
            <p:ph idx="1"/>
          </p:nvPr>
        </p:nvSpPr>
        <p:spPr>
          <a:xfrm>
            <a:off x="3243249" y="1493050"/>
            <a:ext cx="7813471" cy="3573154"/>
          </a:xfrm>
        </p:spPr>
        <p:txBody>
          <a:bodyPr>
            <a:noAutofit/>
          </a:bodyPr>
          <a:lstStyle/>
          <a:p>
            <a:pPr>
              <a:lnSpc>
                <a:spcPct val="250000"/>
              </a:lnSpc>
            </a:pPr>
            <a:r>
              <a:rPr lang="zh-CN" altLang="en-US" sz="2800" dirty="0"/>
              <a:t>第一节 课程模式概述</a:t>
            </a:r>
            <a:endParaRPr lang="en-US" altLang="zh-CN" sz="2800" dirty="0"/>
          </a:p>
          <a:p>
            <a:pPr>
              <a:lnSpc>
                <a:spcPct val="250000"/>
              </a:lnSpc>
            </a:pPr>
            <a:r>
              <a:rPr lang="zh-CN" altLang="en-US" sz="2800" dirty="0"/>
              <a:t>第二节 我国幼儿园的课程模式</a:t>
            </a:r>
            <a:endParaRPr lang="en-US" altLang="zh-CN" sz="2800" dirty="0"/>
          </a:p>
          <a:p>
            <a:pPr>
              <a:lnSpc>
                <a:spcPct val="250000"/>
              </a:lnSpc>
            </a:pPr>
            <a:r>
              <a:rPr lang="zh-CN" altLang="en-US" sz="2800" dirty="0"/>
              <a:t>第三节 国外幼儿园的课程模式与早期教育方案</a:t>
            </a:r>
            <a:endParaRPr lang="en-US" altLang="zh-CN" sz="2800" dirty="0"/>
          </a:p>
        </p:txBody>
      </p:sp>
      <p:sp>
        <p:nvSpPr>
          <p:cNvPr id="9" name="文本框 8">
            <a:extLst>
              <a:ext uri="{FF2B5EF4-FFF2-40B4-BE49-F238E27FC236}">
                <a16:creationId xmlns:a16="http://schemas.microsoft.com/office/drawing/2014/main" id="{7AEB27BE-B6C9-C64E-5676-1181A2F4EA38}"/>
              </a:ext>
            </a:extLst>
          </p:cNvPr>
          <p:cNvSpPr txBox="1"/>
          <p:nvPr/>
        </p:nvSpPr>
        <p:spPr>
          <a:xfrm>
            <a:off x="1305761" y="1493050"/>
            <a:ext cx="1415772" cy="3871899"/>
          </a:xfrm>
          <a:prstGeom prst="rect">
            <a:avLst/>
          </a:prstGeom>
          <a:noFill/>
        </p:spPr>
        <p:txBody>
          <a:bodyPr vert="eaVert" wrap="square" rtlCol="0">
            <a:spAutoFit/>
          </a:bodyPr>
          <a:lstStyle/>
          <a:p>
            <a:r>
              <a:rPr lang="zh-CN" altLang="en-US" sz="4000" dirty="0">
                <a:solidFill>
                  <a:schemeClr val="accent1"/>
                </a:solidFill>
                <a:latin typeface="+mj-ea"/>
                <a:ea typeface="+mj-ea"/>
              </a:rPr>
              <a:t>幼儿园课程改革</a:t>
            </a:r>
            <a:endParaRPr lang="en-US" altLang="zh-CN" sz="4000" dirty="0">
              <a:solidFill>
                <a:schemeClr val="accent1"/>
              </a:solidFill>
              <a:latin typeface="+mj-ea"/>
              <a:ea typeface="+mj-ea"/>
            </a:endParaRPr>
          </a:p>
          <a:p>
            <a:r>
              <a:rPr lang="zh-CN" altLang="en-US" sz="4000" dirty="0">
                <a:solidFill>
                  <a:schemeClr val="accent1"/>
                </a:solidFill>
                <a:latin typeface="+mj-ea"/>
                <a:ea typeface="+mj-ea"/>
              </a:rPr>
              <a:t>第八章</a:t>
            </a:r>
          </a:p>
        </p:txBody>
      </p:sp>
    </p:spTree>
    <p:extLst>
      <p:ext uri="{BB962C8B-B14F-4D97-AF65-F5344CB8AC3E}">
        <p14:creationId xmlns:p14="http://schemas.microsoft.com/office/powerpoint/2010/main" val="2356900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81F29-9989-3CE3-1D42-46D39867887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E926834-8FD9-DAF8-C6DC-1EA7BEC6688E}"/>
              </a:ext>
            </a:extLst>
          </p:cNvPr>
          <p:cNvSpPr>
            <a:spLocks noGrp="1"/>
          </p:cNvSpPr>
          <p:nvPr>
            <p:ph type="title"/>
          </p:nvPr>
        </p:nvSpPr>
        <p:spPr/>
        <p:txBody>
          <a:bodyPr/>
          <a:lstStyle/>
          <a:p>
            <a:r>
              <a:rPr lang="zh-CN" altLang="en-US" dirty="0"/>
              <a:t>第一节  幼儿园课程改革的含义</a:t>
            </a:r>
          </a:p>
        </p:txBody>
      </p:sp>
      <p:sp>
        <p:nvSpPr>
          <p:cNvPr id="4" name="文本框 3">
            <a:extLst>
              <a:ext uri="{FF2B5EF4-FFF2-40B4-BE49-F238E27FC236}">
                <a16:creationId xmlns:a16="http://schemas.microsoft.com/office/drawing/2014/main" id="{437454ED-4877-859E-889E-5B352C787C42}"/>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课程改革的含义</a:t>
            </a:r>
          </a:p>
        </p:txBody>
      </p:sp>
      <p:sp>
        <p:nvSpPr>
          <p:cNvPr id="6" name="内容占位符 5">
            <a:extLst>
              <a:ext uri="{FF2B5EF4-FFF2-40B4-BE49-F238E27FC236}">
                <a16:creationId xmlns:a16="http://schemas.microsoft.com/office/drawing/2014/main" id="{761B72A9-F389-A6D2-1AEB-BA522E941C6E}"/>
              </a:ext>
            </a:extLst>
          </p:cNvPr>
          <p:cNvSpPr>
            <a:spLocks noGrp="1"/>
          </p:cNvSpPr>
          <p:nvPr>
            <p:ph idx="1"/>
          </p:nvPr>
        </p:nvSpPr>
        <p:spPr>
          <a:xfrm>
            <a:off x="455019" y="1793220"/>
            <a:ext cx="9419208" cy="5064780"/>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课程改革与教育改革有着密切的联系，但也有区别。教育改革是指“改革教育方针和制度或革除陈旧的教育内容、方法的一种社会活动”，课程改革是指“按照某种观点对课程和教材进行改造，是课程变革的一种形式，包括课程观念的变革和课程开发体制的变革，是一项有目的、有计划的行动，以一定的理论为基础”。教育改革包含了课程改革，教育改革往往是以课程改革为突破口和核心的。因为就内部构成来看，课程改革的内容，如课程价值观念、课程目标、课程内容与组织方式、课程评价等方面，都是教育改革的根本目标和核心问题。就内在性质来看，教育改革的深入，从体制和观念层面，到内容、方法、方式、评价等操作层面，都涉及课程改革。教育体制、思想观念等教育改革成果，需要通过课程改革落实到学生培养上。所以，课程改革是教育改革的实践状态，教育改革的成果要靠课程改革来实现。没有课程改革，就没有真正的教育改革。</a:t>
            </a:r>
          </a:p>
        </p:txBody>
      </p:sp>
    </p:spTree>
    <p:extLst>
      <p:ext uri="{BB962C8B-B14F-4D97-AF65-F5344CB8AC3E}">
        <p14:creationId xmlns:p14="http://schemas.microsoft.com/office/powerpoint/2010/main" val="930353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AE291C-B0D6-0AD1-275C-18D2BCAE5A6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2ACB17E7-2A25-5F39-A382-7FC463724360}"/>
              </a:ext>
            </a:extLst>
          </p:cNvPr>
          <p:cNvSpPr>
            <a:spLocks noGrp="1"/>
          </p:cNvSpPr>
          <p:nvPr>
            <p:ph type="title"/>
          </p:nvPr>
        </p:nvSpPr>
        <p:spPr/>
        <p:txBody>
          <a:bodyPr/>
          <a:lstStyle/>
          <a:p>
            <a:r>
              <a:rPr lang="zh-CN" altLang="en-US" dirty="0"/>
              <a:t>第一节  幼儿园课程改革的含义</a:t>
            </a:r>
          </a:p>
        </p:txBody>
      </p:sp>
      <p:sp>
        <p:nvSpPr>
          <p:cNvPr id="4" name="文本框 3">
            <a:extLst>
              <a:ext uri="{FF2B5EF4-FFF2-40B4-BE49-F238E27FC236}">
                <a16:creationId xmlns:a16="http://schemas.microsoft.com/office/drawing/2014/main" id="{36812D5C-62F5-691C-C5FA-254D07D4FCC5}"/>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课程改革的含义</a:t>
            </a:r>
          </a:p>
        </p:txBody>
      </p:sp>
      <p:sp>
        <p:nvSpPr>
          <p:cNvPr id="6" name="内容占位符 5">
            <a:extLst>
              <a:ext uri="{FF2B5EF4-FFF2-40B4-BE49-F238E27FC236}">
                <a16:creationId xmlns:a16="http://schemas.microsoft.com/office/drawing/2014/main" id="{FF1E97E2-E3D3-02CE-A585-647C6D65F251}"/>
              </a:ext>
            </a:extLst>
          </p:cNvPr>
          <p:cNvSpPr>
            <a:spLocks noGrp="1"/>
          </p:cNvSpPr>
          <p:nvPr>
            <p:ph idx="1"/>
          </p:nvPr>
        </p:nvSpPr>
        <p:spPr>
          <a:xfrm>
            <a:off x="439520" y="1930400"/>
            <a:ext cx="9419208" cy="3794780"/>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就课程改革而言，理论基础是课程改革的逻辑前提，理论帮助确定改革的指导思想、价值取向以及指导改革方案的制定等。课程改革带来的是课程的指导思想、课程的诸要素所发生的整体或局部的变化。当然，不是所有的变化都可以称为课程改革，只有那些比较巨大的或根本性的变革，才称得上是课程改革。</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课程改革是一个继承和发展的过程，不是一个突变式的“革命”，不是一个从“全旧”到“全新”的彻底更替的过程，不是全面否定、全盘创新，不能把课程改革理解成与“潮流”一致，看作是与传统的决裂。</a:t>
            </a:r>
          </a:p>
        </p:txBody>
      </p:sp>
    </p:spTree>
    <p:extLst>
      <p:ext uri="{BB962C8B-B14F-4D97-AF65-F5344CB8AC3E}">
        <p14:creationId xmlns:p14="http://schemas.microsoft.com/office/powerpoint/2010/main" val="4189042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CCD30F-FEA1-7E55-441C-D632D248350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3AB22DB-A20E-C965-3C0B-94B527E636B9}"/>
              </a:ext>
            </a:extLst>
          </p:cNvPr>
          <p:cNvSpPr>
            <a:spLocks noGrp="1"/>
          </p:cNvSpPr>
          <p:nvPr>
            <p:ph type="title"/>
          </p:nvPr>
        </p:nvSpPr>
        <p:spPr/>
        <p:txBody>
          <a:bodyPr/>
          <a:lstStyle/>
          <a:p>
            <a:r>
              <a:rPr lang="zh-CN" altLang="en-US" dirty="0"/>
              <a:t>第一节  幼儿园课程改革的含义</a:t>
            </a:r>
          </a:p>
        </p:txBody>
      </p:sp>
      <p:sp>
        <p:nvSpPr>
          <p:cNvPr id="4" name="文本框 3">
            <a:extLst>
              <a:ext uri="{FF2B5EF4-FFF2-40B4-BE49-F238E27FC236}">
                <a16:creationId xmlns:a16="http://schemas.microsoft.com/office/drawing/2014/main" id="{F343A29B-FCBA-D3FE-D9D1-F3CFED4D28BF}"/>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幼儿园课程改革的含义</a:t>
            </a:r>
          </a:p>
        </p:txBody>
      </p:sp>
      <p:sp>
        <p:nvSpPr>
          <p:cNvPr id="6" name="内容占位符 5">
            <a:extLst>
              <a:ext uri="{FF2B5EF4-FFF2-40B4-BE49-F238E27FC236}">
                <a16:creationId xmlns:a16="http://schemas.microsoft.com/office/drawing/2014/main" id="{64697647-105F-F0F0-3ADA-33B6AB4DBE81}"/>
              </a:ext>
            </a:extLst>
          </p:cNvPr>
          <p:cNvSpPr>
            <a:spLocks noGrp="1"/>
          </p:cNvSpPr>
          <p:nvPr>
            <p:ph idx="1"/>
          </p:nvPr>
        </p:nvSpPr>
        <p:spPr>
          <a:xfrm>
            <a:off x="439520" y="1930400"/>
            <a:ext cx="9419208" cy="4927600"/>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幼儿园课程改革是指在一定的理论基础上，在特定目标的引领下，对幼儿园课程进行有目的、有计划变革的系统工程，涉及幼儿园课程理念与目标、幼儿园课程观和教材观、教师观、幼儿园课程结构与内容、幼儿园课程管理制度和幼儿园课程评价等方面的变革。</a:t>
            </a:r>
          </a:p>
          <a:p>
            <a:pPr marL="0" indent="0">
              <a:lnSpc>
                <a:spcPct val="150000"/>
              </a:lnSpc>
              <a:buNone/>
            </a:pPr>
            <a:r>
              <a:rPr lang="zh-CN" altLang="en-US" dirty="0">
                <a:latin typeface="华文中宋" panose="02010600040101010101" pitchFamily="2" charset="-122"/>
                <a:ea typeface="华文中宋" panose="02010600040101010101" pitchFamily="2" charset="-122"/>
              </a:rPr>
              <a:t>      幼儿园课程改革是在一定的课程理论基础上进行的，并表现出一定的课程价值取向，遵循明确的改革目标，以此来开展系统的变革。没有理论基础、价值取向、清晰目标的幼儿园课程改革，注定是很难成功的。幼儿园课程改革一般涉及国家和地方层面，这里主要探讨国家层面的幼儿园课程改革。我国幼儿园课程改革的历史，与一些教育思潮和课程理论密切相关，它们奠定了我国幼儿园课程改革的理论基础，明确了幼儿园课程改革的价值取向和目标。同时，我国幼儿园课程改革的历程，也是与我国社会的自身政治和文化背景密切相连的，使每一次的课程改革都从当时的社会发展需要和背景条件出发，具有一定的价值和贡献，同时也存在特定时代所无法克服的自身局限。</a:t>
            </a:r>
          </a:p>
        </p:txBody>
      </p:sp>
    </p:spTree>
    <p:extLst>
      <p:ext uri="{BB962C8B-B14F-4D97-AF65-F5344CB8AC3E}">
        <p14:creationId xmlns:p14="http://schemas.microsoft.com/office/powerpoint/2010/main" val="2017071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A2B8CF-B89E-7CBE-9685-65F135865FD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32CAA45-A3F6-8370-A90E-2D6247E65017}"/>
              </a:ext>
            </a:extLst>
          </p:cNvPr>
          <p:cNvSpPr>
            <a:spLocks noGrp="1"/>
          </p:cNvSpPr>
          <p:nvPr>
            <p:ph type="title"/>
          </p:nvPr>
        </p:nvSpPr>
        <p:spPr/>
        <p:txBody>
          <a:bodyPr/>
          <a:lstStyle/>
          <a:p>
            <a:r>
              <a:rPr lang="zh-CN" altLang="en-US" dirty="0"/>
              <a:t>第二节  幼儿园课程改革的历程与展望</a:t>
            </a:r>
          </a:p>
        </p:txBody>
      </p:sp>
      <p:sp>
        <p:nvSpPr>
          <p:cNvPr id="6" name="内容占位符 5">
            <a:extLst>
              <a:ext uri="{FF2B5EF4-FFF2-40B4-BE49-F238E27FC236}">
                <a16:creationId xmlns:a16="http://schemas.microsoft.com/office/drawing/2014/main" id="{8A12CC1A-1127-DB14-BEF8-BB438DD8345E}"/>
              </a:ext>
            </a:extLst>
          </p:cNvPr>
          <p:cNvSpPr>
            <a:spLocks noGrp="1"/>
          </p:cNvSpPr>
          <p:nvPr>
            <p:ph idx="1"/>
          </p:nvPr>
        </p:nvSpPr>
        <p:spPr>
          <a:xfrm>
            <a:off x="439520" y="2453620"/>
            <a:ext cx="9419208" cy="3657600"/>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“以史为鉴，可以知兴替”，回顾历史，可以让我们更清楚地认识到幼儿园课程已走过的改革历程，并结合幼儿园课程改革的经验教训，反思幼儿园课程改革的发展趋势和走向。清朝光绪二十九年（</a:t>
            </a:r>
            <a:r>
              <a:rPr lang="en-US" altLang="zh-CN" sz="2000" dirty="0">
                <a:latin typeface="华文中宋" panose="02010600040101010101" pitchFamily="2" charset="-122"/>
                <a:ea typeface="华文中宋" panose="02010600040101010101" pitchFamily="2" charset="-122"/>
              </a:rPr>
              <a:t>1903</a:t>
            </a:r>
            <a:r>
              <a:rPr lang="zh-CN" altLang="en-US" sz="2000" dirty="0">
                <a:latin typeface="华文中宋" panose="02010600040101010101" pitchFamily="2" charset="-122"/>
                <a:ea typeface="华文中宋" panose="02010600040101010101" pitchFamily="2" charset="-122"/>
              </a:rPr>
              <a:t>年），在湖北武昌诞生了我国第一个官办学前教育机构</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湖北武昌蒙养院，正式开启了我国幼儿公共教育的历史先河。随后，课程也在幼儿教育进程中得到了研究和重视。至今，幼儿教育已有一百多年的历史，幼儿园课程改革成为其发展的核心和主线，幼儿教育发展史始终伴随着幼儿园课程改革史。</a:t>
            </a:r>
          </a:p>
        </p:txBody>
      </p:sp>
    </p:spTree>
    <p:extLst>
      <p:ext uri="{BB962C8B-B14F-4D97-AF65-F5344CB8AC3E}">
        <p14:creationId xmlns:p14="http://schemas.microsoft.com/office/powerpoint/2010/main" val="1888815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E273CA-9306-5E17-9B54-57E86D71249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C8BAD50-D250-8A73-C1C1-E28C1EB518AD}"/>
              </a:ext>
            </a:extLst>
          </p:cNvPr>
          <p:cNvSpPr>
            <a:spLocks noGrp="1"/>
          </p:cNvSpPr>
          <p:nvPr>
            <p:ph type="title"/>
          </p:nvPr>
        </p:nvSpPr>
        <p:spPr/>
        <p:txBody>
          <a:bodyPr/>
          <a:lstStyle/>
          <a:p>
            <a:r>
              <a:rPr lang="zh-CN" altLang="en-US" dirty="0"/>
              <a:t>第二节  幼儿园课程改革的历程与展望</a:t>
            </a:r>
          </a:p>
        </p:txBody>
      </p:sp>
      <p:sp>
        <p:nvSpPr>
          <p:cNvPr id="4" name="文本框 3">
            <a:extLst>
              <a:ext uri="{FF2B5EF4-FFF2-40B4-BE49-F238E27FC236}">
                <a16:creationId xmlns:a16="http://schemas.microsoft.com/office/drawing/2014/main" id="{1B17EF43-CE29-3126-FA8E-B94FD5654F87}"/>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幼儿园课程改革的历程</a:t>
            </a:r>
          </a:p>
        </p:txBody>
      </p:sp>
      <p:sp>
        <p:nvSpPr>
          <p:cNvPr id="6" name="内容占位符 5">
            <a:extLst>
              <a:ext uri="{FF2B5EF4-FFF2-40B4-BE49-F238E27FC236}">
                <a16:creationId xmlns:a16="http://schemas.microsoft.com/office/drawing/2014/main" id="{073CBF08-DB8F-38A4-7BD0-A8C0EF78B27F}"/>
              </a:ext>
            </a:extLst>
          </p:cNvPr>
          <p:cNvSpPr>
            <a:spLocks noGrp="1"/>
          </p:cNvSpPr>
          <p:nvPr>
            <p:ph idx="1"/>
          </p:nvPr>
        </p:nvSpPr>
        <p:spPr>
          <a:xfrm>
            <a:off x="677334" y="2050664"/>
            <a:ext cx="9419208" cy="5171546"/>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就我国幼儿园课程改革的历程来看，大致可以划分为以下三个阶段。</a:t>
            </a:r>
            <a:endParaRPr lang="en-US" altLang="zh-CN" sz="2000"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1. 20</a:t>
            </a:r>
            <a:r>
              <a:rPr lang="zh-CN" altLang="en-US" sz="2000" b="1" dirty="0">
                <a:latin typeface="华文中宋" panose="02010600040101010101" pitchFamily="2" charset="-122"/>
                <a:ea typeface="华文中宋" panose="02010600040101010101" pitchFamily="2" charset="-122"/>
              </a:rPr>
              <a:t>世纪二三十年代的幼儿园课程改革</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zh-CN" altLang="en-US" sz="2000" dirty="0">
                <a:latin typeface="华文中宋" panose="02010600040101010101" pitchFamily="2" charset="-122"/>
                <a:ea typeface="华文中宋" panose="02010600040101010101" pitchFamily="2" charset="-122"/>
              </a:rPr>
              <a:t>      这一时期的幼儿园课程改革开启了幼儿园课程中国化、科学化的道路，结合当时的社会背景条件和课程发展需要来看，具有较高的改革价值，对以后的幼儿园课程改革产生了深远的影响。</a:t>
            </a:r>
            <a:endParaRPr lang="en-US" altLang="zh-CN" sz="2000"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新中国成立至</a:t>
            </a:r>
            <a:r>
              <a:rPr lang="en-US" altLang="zh-CN" sz="2000" b="1" dirty="0">
                <a:latin typeface="华文中宋" panose="02010600040101010101" pitchFamily="2" charset="-122"/>
                <a:ea typeface="华文中宋" panose="02010600040101010101" pitchFamily="2" charset="-122"/>
              </a:rPr>
              <a:t>20</a:t>
            </a:r>
            <a:r>
              <a:rPr lang="zh-CN" altLang="en-US" sz="2000" b="1" dirty="0">
                <a:latin typeface="华文中宋" panose="02010600040101010101" pitchFamily="2" charset="-122"/>
                <a:ea typeface="华文中宋" panose="02010600040101010101" pitchFamily="2" charset="-122"/>
              </a:rPr>
              <a:t>世纪</a:t>
            </a:r>
            <a:r>
              <a:rPr lang="en-US" altLang="zh-CN" sz="2000" b="1" dirty="0">
                <a:latin typeface="华文中宋" panose="02010600040101010101" pitchFamily="2" charset="-122"/>
                <a:ea typeface="华文中宋" panose="02010600040101010101" pitchFamily="2" charset="-122"/>
              </a:rPr>
              <a:t>80</a:t>
            </a:r>
            <a:r>
              <a:rPr lang="zh-CN" altLang="en-US" sz="2000" b="1" dirty="0">
                <a:latin typeface="华文中宋" panose="02010600040101010101" pitchFamily="2" charset="-122"/>
                <a:ea typeface="华文中宋" panose="02010600040101010101" pitchFamily="2" charset="-122"/>
              </a:rPr>
              <a:t>年代的幼儿园课程改革</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zh-CN" altLang="en-US" sz="2000" dirty="0">
                <a:latin typeface="华文中宋" panose="02010600040101010101" pitchFamily="2" charset="-122"/>
                <a:ea typeface="华文中宋" panose="02010600040101010101" pitchFamily="2" charset="-122"/>
              </a:rPr>
              <a:t>      这场课程改革对于恢复正常的幼儿教育秩序，尽快建立适合我国幼儿教育资源条件的课程体系是很有价值的，也奠定了新中国幼儿园课程的基础，使幼儿园课程基本适应了当时的社会主义经济建设的需要与形势的发展。</a:t>
            </a:r>
          </a:p>
        </p:txBody>
      </p:sp>
    </p:spTree>
    <p:extLst>
      <p:ext uri="{BB962C8B-B14F-4D97-AF65-F5344CB8AC3E}">
        <p14:creationId xmlns:p14="http://schemas.microsoft.com/office/powerpoint/2010/main" val="198965644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1"/>
  <p:tag name="KSO_WM_UNIT_ID" val="diagram20228057_3*n_h_h_i*1_1_1_1"/>
  <p:tag name="KSO_WM_TEMPLATE_CATEGORY" val="diagram"/>
  <p:tag name="KSO_WM_TEMPLATE_INDEX" val="20228057"/>
  <p:tag name="KSO_WM_UNIT_LAYERLEVEL" val="1_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0.xml><?xml version="1.0" encoding="utf-8"?>
<p:tagLst xmlns:a="http://schemas.openxmlformats.org/drawingml/2006/main" xmlns:r="http://schemas.openxmlformats.org/officeDocument/2006/relationships" xmlns:p="http://schemas.openxmlformats.org/presentationml/2006/main">
  <p:tag name="KSO_WM_UNIT_VALUE" val="70*70"/>
  <p:tag name="KSO_WM_UNIT_HIGHLIGHT" val="0"/>
  <p:tag name="KSO_WM_UNIT_COMPATIBLE" val="0"/>
  <p:tag name="KSO_WM_UNIT_DIAGRAM_ISNUMVISUAL" val="0"/>
  <p:tag name="KSO_WM_UNIT_DIAGRAM_ISREFERUNIT" val="0"/>
  <p:tag name="KSO_WM_DIAGRAM_GROUP_CODE" val="n1-1"/>
  <p:tag name="KSO_WM_UNIT_TYPE" val="n_h_h_x"/>
  <p:tag name="KSO_WM_UNIT_INDEX" val="1_1_3_1"/>
  <p:tag name="KSO_WM_UNIT_ID" val="diagram20228057_3*n_h_h_x*1_1_3_1"/>
  <p:tag name="KSO_WM_TEMPLATE_CATEGORY" val="diagram"/>
  <p:tag name="KSO_WM_TEMPLATE_INDEX" val="20228057"/>
  <p:tag name="KSO_WM_UNIT_LAYERLEVEL" val="1_1_1_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1"/>
  <p:tag name="KSO_WM_UNIT_ID" val="diagram20228057_3*n_h_h_i*1_1_2_1"/>
  <p:tag name="KSO_WM_TEMPLATE_CATEGORY" val="diagram"/>
  <p:tag name="KSO_WM_TEMPLATE_INDEX" val="20228057"/>
  <p:tag name="KSO_WM_UNIT_LAYERLEVEL" val="1_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2"/>
  <p:tag name="KSO_WM_UNIT_ID" val="diagram20228057_3*n_h_h_i*1_1_2_2"/>
  <p:tag name="KSO_WM_TEMPLATE_CATEGORY" val="diagram"/>
  <p:tag name="KSO_WM_TEMPLATE_INDEX" val="20228057"/>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3"/>
  <p:tag name="KSO_WM_UNIT_ID" val="diagram20228057_3*n_h_h_i*1_1_2_3"/>
  <p:tag name="KSO_WM_TEMPLATE_CATEGORY" val="diagram"/>
  <p:tag name="KSO_WM_TEMPLATE_INDEX" val="20228057"/>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2_1"/>
  <p:tag name="KSO_WM_UNIT_ID" val="diagram20228057_3*n_h_h_a*1_1_2_1"/>
  <p:tag name="KSO_WM_TEMPLATE_CATEGORY" val="diagram"/>
  <p:tag name="KSO_WM_TEMPLATE_INDEX" val="20228057"/>
  <p:tag name="KSO_WM_UNIT_LAYERLEVEL" val="1_1_1_1"/>
  <p:tag name="KSO_WM_TAG_VERSION" val="1.0"/>
  <p:tag name="KSO_WM_BEAUTIFY_FLAG" val="#wm#"/>
  <p:tag name="KSO_WM_UNIT_TEXT_FILL_FORE_SCHEMECOLOR_INDEX" val="6"/>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UNIT_VALUE" val="70*70"/>
  <p:tag name="KSO_WM_UNIT_HIGHLIGHT" val="0"/>
  <p:tag name="KSO_WM_UNIT_COMPATIBLE" val="0"/>
  <p:tag name="KSO_WM_UNIT_DIAGRAM_ISNUMVISUAL" val="0"/>
  <p:tag name="KSO_WM_UNIT_DIAGRAM_ISREFERUNIT" val="0"/>
  <p:tag name="KSO_WM_DIAGRAM_GROUP_CODE" val="n1-1"/>
  <p:tag name="KSO_WM_UNIT_TYPE" val="n_h_h_x"/>
  <p:tag name="KSO_WM_UNIT_INDEX" val="1_1_2_1"/>
  <p:tag name="KSO_WM_UNIT_ID" val="diagram20228057_3*n_h_h_x*1_1_2_1"/>
  <p:tag name="KSO_WM_TEMPLATE_CATEGORY" val="diagram"/>
  <p:tag name="KSO_WM_TEMPLATE_INDEX" val="20228057"/>
  <p:tag name="KSO_WM_UNIT_LAYERLEVEL" val="1_1_1_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2"/>
  <p:tag name="KSO_WM_UNIT_ID" val="diagram20228057_3*n_h_h_i*1_1_1_2"/>
  <p:tag name="KSO_WM_TEMPLATE_CATEGORY" val="diagram"/>
  <p:tag name="KSO_WM_TEMPLATE_INDEX" val="20228057"/>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3"/>
  <p:tag name="KSO_WM_UNIT_ID" val="diagram20228057_3*n_h_h_i*1_1_1_3"/>
  <p:tag name="KSO_WM_TEMPLATE_CATEGORY" val="diagram"/>
  <p:tag name="KSO_WM_TEMPLATE_INDEX" val="20228057"/>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1_1"/>
  <p:tag name="KSO_WM_UNIT_ID" val="diagram20228057_3*n_h_h_a*1_1_1_1"/>
  <p:tag name="KSO_WM_TEMPLATE_CATEGORY" val="diagram"/>
  <p:tag name="KSO_WM_TEMPLATE_INDEX" val="20228057"/>
  <p:tag name="KSO_WM_UNIT_LAYERLEVEL" val="1_1_1_1"/>
  <p:tag name="KSO_WM_TAG_VERSION" val="1.0"/>
  <p:tag name="KSO_WM_BEAUTIFY_FLAG" val="#wm#"/>
  <p:tag name="KSO_WM_UNIT_TEXT_FILL_FORE_SCHEMECOLOR_INDEX" val="5"/>
  <p:tag name="KSO_WM_UNIT_TEXT_FILL_TYPE" val="1"/>
</p:tagLst>
</file>

<file path=ppt/tags/tag19.xml><?xml version="1.0" encoding="utf-8"?>
<p:tagLst xmlns:a="http://schemas.openxmlformats.org/drawingml/2006/main" xmlns:r="http://schemas.openxmlformats.org/officeDocument/2006/relationships" xmlns:p="http://schemas.openxmlformats.org/presentationml/2006/main">
  <p:tag name="KSO_WM_UNIT_VALUE" val="70*70"/>
  <p:tag name="KSO_WM_UNIT_HIGHLIGHT" val="0"/>
  <p:tag name="KSO_WM_UNIT_COMPATIBLE" val="0"/>
  <p:tag name="KSO_WM_UNIT_DIAGRAM_ISNUMVISUAL" val="0"/>
  <p:tag name="KSO_WM_UNIT_DIAGRAM_ISREFERUNIT" val="0"/>
  <p:tag name="KSO_WM_DIAGRAM_GROUP_CODE" val="n1-1"/>
  <p:tag name="KSO_WM_UNIT_TYPE" val="n_h_h_x"/>
  <p:tag name="KSO_WM_UNIT_INDEX" val="1_1_1_1"/>
  <p:tag name="KSO_WM_UNIT_ID" val="diagram20228057_3*n_h_h_x*1_1_1_1"/>
  <p:tag name="KSO_WM_TEMPLATE_CATEGORY" val="diagram"/>
  <p:tag name="KSO_WM_TEMPLATE_INDEX" val="20228057"/>
  <p:tag name="KSO_WM_UNIT_LAYERLEVEL" val="1_1_1_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28057_3*n_h_i*1_1_1"/>
  <p:tag name="KSO_WM_TEMPLATE_CATEGORY" val="diagram"/>
  <p:tag name="KSO_WM_TEMPLATE_INDEX" val="20228057"/>
  <p:tag name="KSO_WM_UNIT_LAYERLEVEL" val="1_1_1"/>
  <p:tag name="KSO_WM_TAG_VERSION" val="1.0"/>
  <p:tag name="KSO_WM_BEAUTIFY_FLAG" val="#wm#"/>
  <p:tag name="KSO_WM_UNIT_LINE_FORE_SCHEMECOLOR_INDEX" val="5"/>
  <p:tag name="KSO_WM_UNIT_LINE_FILL_TYPE" val="2"/>
  <p:tag name="KSO_WM_UNIT_TEXT_FILL_FORE_SCHEMECOLOR_INDEX" val="13"/>
  <p:tag name="KSO_WM_UNIT_TEXT_FILL_TYPE" val="1"/>
</p:tagLst>
</file>

<file path=ppt/tags/tag20.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1_2_1"/>
  <p:tag name="KSO_WM_UNIT_ID" val="diagram20228057_3*n_h_h_f*1_1_2_1"/>
  <p:tag name="KSO_WM_TEMPLATE_CATEGORY" val="diagram"/>
  <p:tag name="KSO_WM_TEMPLATE_INDEX" val="20228057"/>
  <p:tag name="KSO_WM_UNIT_LAYERLEVEL" val="1_1_1_1"/>
  <p:tag name="KSO_WM_TAG_VERSION" val="1.0"/>
  <p:tag name="KSO_WM_BEAUTIFY_FLAG" val="#wm#"/>
  <p:tag name="KSO_WM_UNIT_TEXT_FILL_FORE_SCHEMECOLOR_INDEX" val="6"/>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1_3_1"/>
  <p:tag name="KSO_WM_UNIT_ID" val="diagram20228057_3*n_h_h_f*1_1_3_1"/>
  <p:tag name="KSO_WM_TEMPLATE_CATEGORY" val="diagram"/>
  <p:tag name="KSO_WM_TEMPLATE_INDEX" val="20228057"/>
  <p:tag name="KSO_WM_UNIT_LAYERLEVEL" val="1_1_1_1"/>
  <p:tag name="KSO_WM_TAG_VERSION" val="1.0"/>
  <p:tag name="KSO_WM_BEAUTIFY_FLAG" val="#wm#"/>
  <p:tag name="KSO_WM_UNIT_TEXT_FILL_FORE_SCHEMECOLOR_INDEX" val="7"/>
  <p:tag name="KSO_WM_UNIT_TEXT_FILL_TYPE" val="1"/>
</p:tagLst>
</file>

<file path=ppt/tags/tag22.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1_1_1"/>
  <p:tag name="KSO_WM_UNIT_ID" val="diagram20228057_3*n_h_h_f*1_1_1_1"/>
  <p:tag name="KSO_WM_TEMPLATE_CATEGORY" val="diagram"/>
  <p:tag name="KSO_WM_TEMPLATE_INDEX" val="20228057"/>
  <p:tag name="KSO_WM_UNIT_LAYERLEVEL" val="1_1_1_1"/>
  <p:tag name="KSO_WM_TAG_VERSION" val="1.0"/>
  <p:tag name="KSO_WM_BEAUTIFY_FLAG" val="#wm#"/>
  <p:tag name="KSO_WM_UNIT_TEXT_FILL_FORE_SCHEMECOLOR_INDEX" val="5"/>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28057_3*n_h_i*1_1_2"/>
  <p:tag name="KSO_WM_TEMPLATE_CATEGORY" val="diagram"/>
  <p:tag name="KSO_WM_TEMPLATE_INDEX" val="2022805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28057_3*n_h_i*1_1_3"/>
  <p:tag name="KSO_WM_TEMPLATE_CATEGORY" val="diagram"/>
  <p:tag name="KSO_WM_TEMPLATE_INDEX" val="20228057"/>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小标题"/>
  <p:tag name="KSO_WM_UNIT_NOCLEAR" val="0"/>
  <p:tag name="KSO_WM_UNIT_VALUE" val="5"/>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28057_3*n_h_a*1_1_1"/>
  <p:tag name="KSO_WM_TEMPLATE_CATEGORY" val="diagram"/>
  <p:tag name="KSO_WM_TEMPLATE_INDEX" val="20228057"/>
  <p:tag name="KSO_WM_UNIT_LAYERLEVEL" val="1_1_1"/>
  <p:tag name="KSO_WM_TAG_VERSION" val="1.0"/>
  <p:tag name="KSO_WM_BEAUTIFY_FLAG" val="#wm#"/>
  <p:tag name="KSO_WM_UNIT_TEXT_FILL_FORE_SCHEMECOLOR_INDEX" val="14"/>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1"/>
  <p:tag name="KSO_WM_UNIT_ID" val="diagram20228057_3*n_h_h_i*1_1_3_1"/>
  <p:tag name="KSO_WM_TEMPLATE_CATEGORY" val="diagram"/>
  <p:tag name="KSO_WM_TEMPLATE_INDEX" val="20228057"/>
  <p:tag name="KSO_WM_UNIT_LAYERLEVEL" val="1_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2"/>
  <p:tag name="KSO_WM_UNIT_ID" val="diagram20228057_3*n_h_h_i*1_1_3_2"/>
  <p:tag name="KSO_WM_TEMPLATE_CATEGORY" val="diagram"/>
  <p:tag name="KSO_WM_TEMPLATE_INDEX" val="20228057"/>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3"/>
  <p:tag name="KSO_WM_UNIT_ID" val="diagram20228057_3*n_h_h_i*1_1_3_3"/>
  <p:tag name="KSO_WM_TEMPLATE_CATEGORY" val="diagram"/>
  <p:tag name="KSO_WM_TEMPLATE_INDEX" val="20228057"/>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3_1"/>
  <p:tag name="KSO_WM_UNIT_ID" val="diagram20228057_3*n_h_h_a*1_1_3_1"/>
  <p:tag name="KSO_WM_TEMPLATE_CATEGORY" val="diagram"/>
  <p:tag name="KSO_WM_TEMPLATE_INDEX" val="20228057"/>
  <p:tag name="KSO_WM_UNIT_LAYERLEVEL" val="1_1_1_1"/>
  <p:tag name="KSO_WM_TAG_VERSION" val="1.0"/>
  <p:tag name="KSO_WM_BEAUTIFY_FLAG" val="#wm#"/>
  <p:tag name="KSO_WM_UNIT_TEXT_FILL_FORE_SCHEMECOLOR_INDEX" val="7"/>
  <p:tag name="KSO_WM_UNIT_TEXT_FILL_TYPE" val="1"/>
</p:tagLst>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55</TotalTime>
  <Words>4300</Words>
  <Application>Microsoft Office PowerPoint</Application>
  <PresentationFormat>宽屏</PresentationFormat>
  <Paragraphs>126</Paragraphs>
  <Slides>26</Slides>
  <Notes>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26</vt:i4>
      </vt:variant>
    </vt:vector>
  </HeadingPairs>
  <TitlesOfParts>
    <vt:vector size="35" baseType="lpstr">
      <vt:lpstr>等线</vt:lpstr>
      <vt:lpstr>华文中宋</vt:lpstr>
      <vt:lpstr>思源黑体 CN Bold</vt:lpstr>
      <vt:lpstr>思源黑体 CN Regular</vt:lpstr>
      <vt:lpstr>宋体</vt:lpstr>
      <vt:lpstr>Arial</vt:lpstr>
      <vt:lpstr>Trebuchet MS</vt:lpstr>
      <vt:lpstr>Wingdings 3</vt:lpstr>
      <vt:lpstr>平面</vt:lpstr>
      <vt:lpstr>幼儿园课程的理论与实践</vt:lpstr>
      <vt:lpstr>第八章 幼儿园课程改革</vt:lpstr>
      <vt:lpstr>PowerPoint 演示文稿</vt:lpstr>
      <vt:lpstr>PowerPoint 演示文稿</vt:lpstr>
      <vt:lpstr>第一节  幼儿园课程改革的含义</vt:lpstr>
      <vt:lpstr>第一节  幼儿园课程改革的含义</vt:lpstr>
      <vt:lpstr>第一节  幼儿园课程改革的含义</vt:lpstr>
      <vt:lpstr>第二节  幼儿园课程改革的历程与展望</vt:lpstr>
      <vt:lpstr>第二节  幼儿园课程改革的历程与展望</vt:lpstr>
      <vt:lpstr>第二节  幼儿园课程改革的历程与展望</vt:lpstr>
      <vt:lpstr>第二节  幼儿园课程改革的历程与展望</vt:lpstr>
      <vt:lpstr>第二节  幼儿园课程改革的历程与展望</vt:lpstr>
      <vt:lpstr>第二节  幼儿园课程改革的历程与展望</vt:lpstr>
      <vt:lpstr>第三节  幼儿园课程建设与课程领导力</vt:lpstr>
      <vt:lpstr>第三节  幼儿园课程建设与课程领导力</vt:lpstr>
      <vt:lpstr>第三节  幼儿园课程建设与课程领导力</vt:lpstr>
      <vt:lpstr>第三节  幼儿园课程建设与课程领导力</vt:lpstr>
      <vt:lpstr>第三节  幼儿园课程建设与课程领导力</vt:lpstr>
      <vt:lpstr>第三节  幼儿园课程建设与课程领导力</vt:lpstr>
      <vt:lpstr>第三节  幼儿园课程建设与课程领导力</vt:lpstr>
      <vt:lpstr>第三节  幼儿园课程建设与课程领导力</vt:lpstr>
      <vt:lpstr>第三节  幼儿园课程建设与课程领导力</vt:lpstr>
      <vt:lpstr>第三节  幼儿园课程建设与课程领导力</vt:lpstr>
      <vt:lpstr>第三节  幼儿园课程建设与课程领导力</vt:lpstr>
      <vt:lpstr>第三节  幼儿园课程建设与课程领导力</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MH LIU</dc:creator>
  <cp:lastModifiedBy>MH LIU</cp:lastModifiedBy>
  <cp:revision>35</cp:revision>
  <dcterms:created xsi:type="dcterms:W3CDTF">2025-06-24T05:18:11Z</dcterms:created>
  <dcterms:modified xsi:type="dcterms:W3CDTF">2025-06-24T06:13:20Z</dcterms:modified>
</cp:coreProperties>
</file>